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6"/>
  </p:notesMasterIdLst>
  <p:handoutMasterIdLst>
    <p:handoutMasterId r:id="rId7"/>
  </p:handoutMasterIdLst>
  <p:sldIdLst>
    <p:sldId id="262" r:id="rId2"/>
    <p:sldId id="274" r:id="rId3"/>
    <p:sldId id="275" r:id="rId4"/>
    <p:sldId id="260" r:id="rId5"/>
  </p:sldIdLst>
  <p:sldSz cx="6858000" cy="10260013"/>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me-n002" initials="k" lastIdx="1" clrIdx="0">
    <p:extLst>
      <p:ext uri="{19B8F6BF-5375-455C-9EA6-DF929625EA0E}">
        <p15:presenceInfo xmlns:p15="http://schemas.microsoft.com/office/powerpoint/2012/main" userId="kame-n002" providerId="None"/>
      </p:ext>
    </p:extLst>
  </p:cmAuthor>
  <p:cmAuthor id="2" name="kame-d103" initials="k" lastIdx="0" clrIdx="1">
    <p:extLst>
      <p:ext uri="{19B8F6BF-5375-455C-9EA6-DF929625EA0E}">
        <p15:presenceInfo xmlns:p15="http://schemas.microsoft.com/office/powerpoint/2012/main" userId="kame-d103" providerId="None"/>
      </p:ext>
    </p:extLst>
  </p:cmAuthor>
  <p:cmAuthor id="3" name="fujimino-d101" initials="f" lastIdx="3" clrIdx="2">
    <p:extLst>
      <p:ext uri="{19B8F6BF-5375-455C-9EA6-DF929625EA0E}">
        <p15:presenceInfo xmlns:p15="http://schemas.microsoft.com/office/powerpoint/2012/main" userId="fujimino-d101" providerId="None"/>
      </p:ext>
    </p:extLst>
  </p:cmAuthor>
  <p:cmAuthor id="4" name="tachibana-103" initials="t" lastIdx="1" clrIdx="3">
    <p:extLst>
      <p:ext uri="{19B8F6BF-5375-455C-9EA6-DF929625EA0E}">
        <p15:presenceInfo xmlns:p15="http://schemas.microsoft.com/office/powerpoint/2012/main" userId="tachibana-103" providerId="None"/>
      </p:ext>
    </p:extLst>
  </p:cmAuthor>
  <p:cmAuthor id="5" name="tachibana-104" initials="t" lastIdx="1" clrIdx="4">
    <p:extLst>
      <p:ext uri="{19B8F6BF-5375-455C-9EA6-DF929625EA0E}">
        <p15:presenceInfo xmlns:p15="http://schemas.microsoft.com/office/powerpoint/2012/main" userId="tachibana-10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2323"/>
    <a:srgbClr val="33CC33"/>
    <a:srgbClr val="ECB2E0"/>
    <a:srgbClr val="800080"/>
    <a:srgbClr val="FE3044"/>
    <a:srgbClr val="EAC332"/>
    <a:srgbClr val="32DA66"/>
    <a:srgbClr val="008E40"/>
    <a:srgbClr val="9AB2DE"/>
    <a:srgbClr val="9BED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33" autoAdjust="0"/>
    <p:restoredTop sz="94280" autoAdjust="0"/>
  </p:normalViewPr>
  <p:slideViewPr>
    <p:cSldViewPr snapToGrid="0">
      <p:cViewPr varScale="1">
        <p:scale>
          <a:sx n="75" d="100"/>
          <a:sy n="75" d="100"/>
        </p:scale>
        <p:origin x="295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77" d="100"/>
          <a:sy n="77" d="100"/>
        </p:scale>
        <p:origin x="21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7"/>
            <a:ext cx="4276255" cy="338143"/>
          </a:xfrm>
          <a:prstGeom prst="rect">
            <a:avLst/>
          </a:prstGeom>
        </p:spPr>
        <p:txBody>
          <a:bodyPr vert="horz" lIns="91387" tIns="45692" rIns="91387"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7733" y="7"/>
            <a:ext cx="4276254" cy="338143"/>
          </a:xfrm>
          <a:prstGeom prst="rect">
            <a:avLst/>
          </a:prstGeom>
        </p:spPr>
        <p:txBody>
          <a:bodyPr vert="horz" lIns="91387" tIns="45692" rIns="91387" bIns="45692" rtlCol="0"/>
          <a:lstStyle>
            <a:lvl1pPr algn="r">
              <a:defRPr sz="1200"/>
            </a:lvl1pPr>
          </a:lstStyle>
          <a:p>
            <a:fld id="{A1BA6D61-8020-4CDF-823F-483434422126}" type="datetimeFigureOut">
              <a:rPr kumimoji="1" lang="ja-JP" altLang="en-US" smtClean="0"/>
              <a:t>2024/12/3</a:t>
            </a:fld>
            <a:endParaRPr kumimoji="1" lang="ja-JP" altLang="en-US"/>
          </a:p>
        </p:txBody>
      </p:sp>
      <p:sp>
        <p:nvSpPr>
          <p:cNvPr id="4" name="フッター プレースホルダー 3"/>
          <p:cNvSpPr>
            <a:spLocks noGrp="1"/>
          </p:cNvSpPr>
          <p:nvPr>
            <p:ph type="ftr" sz="quarter" idx="2"/>
          </p:nvPr>
        </p:nvSpPr>
        <p:spPr>
          <a:xfrm>
            <a:off x="11" y="6397624"/>
            <a:ext cx="4276255" cy="338143"/>
          </a:xfrm>
          <a:prstGeom prst="rect">
            <a:avLst/>
          </a:prstGeom>
        </p:spPr>
        <p:txBody>
          <a:bodyPr vert="horz" lIns="91387" tIns="45692" rIns="91387"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7733" y="6397624"/>
            <a:ext cx="4276254" cy="338143"/>
          </a:xfrm>
          <a:prstGeom prst="rect">
            <a:avLst/>
          </a:prstGeom>
        </p:spPr>
        <p:txBody>
          <a:bodyPr vert="horz" lIns="91387" tIns="45692" rIns="91387" bIns="45692" rtlCol="0" anchor="b"/>
          <a:lstStyle>
            <a:lvl1pPr algn="r">
              <a:defRPr sz="1200"/>
            </a:lvl1pPr>
          </a:lstStyle>
          <a:p>
            <a:fld id="{DF757CA7-B59E-42B0-9DA1-7B04EE4EFB9B}" type="slidenum">
              <a:rPr kumimoji="1" lang="ja-JP" altLang="en-US" smtClean="0"/>
              <a:t>‹#›</a:t>
            </a:fld>
            <a:endParaRPr kumimoji="1" lang="ja-JP" altLang="en-US"/>
          </a:p>
        </p:txBody>
      </p:sp>
    </p:spTree>
    <p:extLst>
      <p:ext uri="{BB962C8B-B14F-4D97-AF65-F5344CB8AC3E}">
        <p14:creationId xmlns:p14="http://schemas.microsoft.com/office/powerpoint/2010/main" val="29138575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7"/>
            <a:ext cx="4275403" cy="337959"/>
          </a:xfrm>
          <a:prstGeom prst="rect">
            <a:avLst/>
          </a:prstGeom>
        </p:spPr>
        <p:txBody>
          <a:bodyPr vert="horz" lIns="91387" tIns="45692" rIns="91387"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37" y="7"/>
            <a:ext cx="4275403" cy="337959"/>
          </a:xfrm>
          <a:prstGeom prst="rect">
            <a:avLst/>
          </a:prstGeom>
        </p:spPr>
        <p:txBody>
          <a:bodyPr vert="horz" lIns="91387" tIns="45692" rIns="91387" bIns="45692" rtlCol="0"/>
          <a:lstStyle>
            <a:lvl1pPr algn="r">
              <a:defRPr sz="1200"/>
            </a:lvl1pPr>
          </a:lstStyle>
          <a:p>
            <a:fld id="{999A087E-6103-48EB-B59D-4263A1C32470}" type="datetimeFigureOut">
              <a:rPr kumimoji="1" lang="ja-JP" altLang="en-US" smtClean="0"/>
              <a:t>2024/12/3</a:t>
            </a:fld>
            <a:endParaRPr kumimoji="1" lang="ja-JP" altLang="en-US"/>
          </a:p>
        </p:txBody>
      </p:sp>
      <p:sp>
        <p:nvSpPr>
          <p:cNvPr id="4" name="スライド イメージ プレースホルダー 3"/>
          <p:cNvSpPr>
            <a:spLocks noGrp="1" noRot="1" noChangeAspect="1"/>
          </p:cNvSpPr>
          <p:nvPr>
            <p:ph type="sldImg" idx="2"/>
          </p:nvPr>
        </p:nvSpPr>
        <p:spPr>
          <a:xfrm>
            <a:off x="4175125" y="842963"/>
            <a:ext cx="1516063" cy="2270125"/>
          </a:xfrm>
          <a:prstGeom prst="rect">
            <a:avLst/>
          </a:prstGeom>
          <a:noFill/>
          <a:ln w="12700">
            <a:solidFill>
              <a:prstClr val="black"/>
            </a:solidFill>
          </a:ln>
        </p:spPr>
        <p:txBody>
          <a:bodyPr vert="horz" lIns="91387" tIns="45692" rIns="91387" bIns="45692" rtlCol="0" anchor="ctr"/>
          <a:lstStyle/>
          <a:p>
            <a:endParaRPr lang="ja-JP" altLang="en-US"/>
          </a:p>
        </p:txBody>
      </p:sp>
      <p:sp>
        <p:nvSpPr>
          <p:cNvPr id="5" name="ノート プレースホルダー 4"/>
          <p:cNvSpPr>
            <a:spLocks noGrp="1"/>
          </p:cNvSpPr>
          <p:nvPr>
            <p:ph type="body" sz="quarter" idx="3"/>
          </p:nvPr>
        </p:nvSpPr>
        <p:spPr>
          <a:xfrm>
            <a:off x="986632" y="3241595"/>
            <a:ext cx="7893050" cy="2652207"/>
          </a:xfrm>
          <a:prstGeom prst="rect">
            <a:avLst/>
          </a:prstGeom>
        </p:spPr>
        <p:txBody>
          <a:bodyPr vert="horz" lIns="91387" tIns="45692" rIns="91387"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6397813"/>
            <a:ext cx="4275403" cy="337957"/>
          </a:xfrm>
          <a:prstGeom prst="rect">
            <a:avLst/>
          </a:prstGeom>
        </p:spPr>
        <p:txBody>
          <a:bodyPr vert="horz" lIns="91387" tIns="45692" rIns="91387"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37" y="6397813"/>
            <a:ext cx="4275403" cy="337957"/>
          </a:xfrm>
          <a:prstGeom prst="rect">
            <a:avLst/>
          </a:prstGeom>
        </p:spPr>
        <p:txBody>
          <a:bodyPr vert="horz" lIns="91387" tIns="45692" rIns="91387" bIns="45692" rtlCol="0" anchor="b"/>
          <a:lstStyle>
            <a:lvl1pPr algn="r">
              <a:defRPr sz="1200"/>
            </a:lvl1pPr>
          </a:lstStyle>
          <a:p>
            <a:fld id="{B34D8EA5-15E0-4151-B200-B9EDCAB674D7}" type="slidenum">
              <a:rPr kumimoji="1" lang="ja-JP" altLang="en-US" smtClean="0"/>
              <a:t>‹#›</a:t>
            </a:fld>
            <a:endParaRPr kumimoji="1" lang="ja-JP" altLang="en-US"/>
          </a:p>
        </p:txBody>
      </p:sp>
    </p:spTree>
    <p:extLst>
      <p:ext uri="{BB962C8B-B14F-4D97-AF65-F5344CB8AC3E}">
        <p14:creationId xmlns:p14="http://schemas.microsoft.com/office/powerpoint/2010/main" val="4027048228"/>
      </p:ext>
    </p:extLst>
  </p:cSld>
  <p:clrMap bg1="lt1" tx1="dk1" bg2="lt2" tx2="dk2" accent1="accent1" accent2="accent2" accent3="accent3" accent4="accent4" accent5="accent5" accent6="accent6" hlink="hlink" folHlink="folHlink"/>
  <p:hf sldNum="0" hdr="0" ftr="0" dt="0"/>
  <p:notesStyle>
    <a:lvl1pPr marL="0" algn="l" defTabSz="804565" rtl="0" eaLnBrk="1" latinLnBrk="0" hangingPunct="1">
      <a:defRPr kumimoji="1" sz="1056" kern="1200">
        <a:solidFill>
          <a:schemeClr val="tx1"/>
        </a:solidFill>
        <a:latin typeface="+mn-lt"/>
        <a:ea typeface="+mn-ea"/>
        <a:cs typeface="+mn-cs"/>
      </a:defRPr>
    </a:lvl1pPr>
    <a:lvl2pPr marL="402282" algn="l" defTabSz="804565" rtl="0" eaLnBrk="1" latinLnBrk="0" hangingPunct="1">
      <a:defRPr kumimoji="1" sz="1056" kern="1200">
        <a:solidFill>
          <a:schemeClr val="tx1"/>
        </a:solidFill>
        <a:latin typeface="+mn-lt"/>
        <a:ea typeface="+mn-ea"/>
        <a:cs typeface="+mn-cs"/>
      </a:defRPr>
    </a:lvl2pPr>
    <a:lvl3pPr marL="804565" algn="l" defTabSz="804565" rtl="0" eaLnBrk="1" latinLnBrk="0" hangingPunct="1">
      <a:defRPr kumimoji="1" sz="1056" kern="1200">
        <a:solidFill>
          <a:schemeClr val="tx1"/>
        </a:solidFill>
        <a:latin typeface="+mn-lt"/>
        <a:ea typeface="+mn-ea"/>
        <a:cs typeface="+mn-cs"/>
      </a:defRPr>
    </a:lvl3pPr>
    <a:lvl4pPr marL="1206848" algn="l" defTabSz="804565" rtl="0" eaLnBrk="1" latinLnBrk="0" hangingPunct="1">
      <a:defRPr kumimoji="1" sz="1056" kern="1200">
        <a:solidFill>
          <a:schemeClr val="tx1"/>
        </a:solidFill>
        <a:latin typeface="+mn-lt"/>
        <a:ea typeface="+mn-ea"/>
        <a:cs typeface="+mn-cs"/>
      </a:defRPr>
    </a:lvl4pPr>
    <a:lvl5pPr marL="1609131" algn="l" defTabSz="804565" rtl="0" eaLnBrk="1" latinLnBrk="0" hangingPunct="1">
      <a:defRPr kumimoji="1" sz="1056" kern="1200">
        <a:solidFill>
          <a:schemeClr val="tx1"/>
        </a:solidFill>
        <a:latin typeface="+mn-lt"/>
        <a:ea typeface="+mn-ea"/>
        <a:cs typeface="+mn-cs"/>
      </a:defRPr>
    </a:lvl5pPr>
    <a:lvl6pPr marL="2011413" algn="l" defTabSz="804565" rtl="0" eaLnBrk="1" latinLnBrk="0" hangingPunct="1">
      <a:defRPr kumimoji="1" sz="1056" kern="1200">
        <a:solidFill>
          <a:schemeClr val="tx1"/>
        </a:solidFill>
        <a:latin typeface="+mn-lt"/>
        <a:ea typeface="+mn-ea"/>
        <a:cs typeface="+mn-cs"/>
      </a:defRPr>
    </a:lvl6pPr>
    <a:lvl7pPr marL="2413695" algn="l" defTabSz="804565" rtl="0" eaLnBrk="1" latinLnBrk="0" hangingPunct="1">
      <a:defRPr kumimoji="1" sz="1056" kern="1200">
        <a:solidFill>
          <a:schemeClr val="tx1"/>
        </a:solidFill>
        <a:latin typeface="+mn-lt"/>
        <a:ea typeface="+mn-ea"/>
        <a:cs typeface="+mn-cs"/>
      </a:defRPr>
    </a:lvl7pPr>
    <a:lvl8pPr marL="2815978" algn="l" defTabSz="804565" rtl="0" eaLnBrk="1" latinLnBrk="0" hangingPunct="1">
      <a:defRPr kumimoji="1" sz="1056" kern="1200">
        <a:solidFill>
          <a:schemeClr val="tx1"/>
        </a:solidFill>
        <a:latin typeface="+mn-lt"/>
        <a:ea typeface="+mn-ea"/>
        <a:cs typeface="+mn-cs"/>
      </a:defRPr>
    </a:lvl8pPr>
    <a:lvl9pPr marL="3218261" algn="l" defTabSz="804565" rtl="0" eaLnBrk="1" latinLnBrk="0" hangingPunct="1">
      <a:defRPr kumimoji="1" sz="10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75125" y="842963"/>
            <a:ext cx="1516063" cy="2270125"/>
          </a:xfrm>
        </p:spPr>
      </p:sp>
      <p:sp>
        <p:nvSpPr>
          <p:cNvPr id="3" name="ノート プレースホルダー 2"/>
          <p:cNvSpPr>
            <a:spLocks noGrp="1"/>
          </p:cNvSpPr>
          <p:nvPr>
            <p:ph type="body" idx="1"/>
          </p:nvPr>
        </p:nvSpPr>
        <p:spPr/>
        <p:txBody>
          <a:bodyPr/>
          <a:lstStyle/>
          <a:p>
            <a:r>
              <a:rPr kumimoji="1" lang="ja-JP" altLang="en-US" dirty="0"/>
              <a:t>　</a:t>
            </a:r>
          </a:p>
        </p:txBody>
      </p:sp>
    </p:spTree>
    <p:extLst>
      <p:ext uri="{BB962C8B-B14F-4D97-AF65-F5344CB8AC3E}">
        <p14:creationId xmlns:p14="http://schemas.microsoft.com/office/powerpoint/2010/main" val="374967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954BB-E3DA-A662-AEF6-DA958E135AB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2A84215-BC42-C708-4F2F-936F07DE7E49}"/>
              </a:ext>
            </a:extLst>
          </p:cNvPr>
          <p:cNvSpPr>
            <a:spLocks noGrp="1" noRot="1" noChangeAspect="1"/>
          </p:cNvSpPr>
          <p:nvPr>
            <p:ph type="sldImg"/>
          </p:nvPr>
        </p:nvSpPr>
        <p:spPr>
          <a:xfrm>
            <a:off x="4175125" y="842963"/>
            <a:ext cx="1516063" cy="2270125"/>
          </a:xfrm>
        </p:spPr>
      </p:sp>
      <p:sp>
        <p:nvSpPr>
          <p:cNvPr id="3" name="ノート プレースホルダー 2">
            <a:extLst>
              <a:ext uri="{FF2B5EF4-FFF2-40B4-BE49-F238E27FC236}">
                <a16:creationId xmlns:a16="http://schemas.microsoft.com/office/drawing/2014/main" id="{0E9A7FB6-C904-CD86-6102-3714CFB82EC7}"/>
              </a:ext>
            </a:extLst>
          </p:cNvPr>
          <p:cNvSpPr>
            <a:spLocks noGrp="1"/>
          </p:cNvSpPr>
          <p:nvPr>
            <p:ph type="body" idx="1"/>
          </p:nvPr>
        </p:nvSpPr>
        <p:spPr/>
        <p:txBody>
          <a:bodyPr/>
          <a:lstStyle/>
          <a:p>
            <a:r>
              <a:rPr kumimoji="1" lang="ja-JP" altLang="en-US" dirty="0"/>
              <a:t>　</a:t>
            </a:r>
          </a:p>
        </p:txBody>
      </p:sp>
    </p:spTree>
    <p:extLst>
      <p:ext uri="{BB962C8B-B14F-4D97-AF65-F5344CB8AC3E}">
        <p14:creationId xmlns:p14="http://schemas.microsoft.com/office/powerpoint/2010/main" val="963700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79129"/>
            <a:ext cx="5829300" cy="3572005"/>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388883"/>
            <a:ext cx="5143500" cy="247712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161102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187902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46252"/>
            <a:ext cx="1478756" cy="869488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46252"/>
            <a:ext cx="4350544" cy="869488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2010876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2846440"/>
            <a:ext cx="5915025" cy="65098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419948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352431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557881"/>
            <a:ext cx="5915025" cy="426788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866138"/>
            <a:ext cx="5915025" cy="224437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224856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731253"/>
            <a:ext cx="2914650" cy="65098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731253"/>
            <a:ext cx="2914650" cy="65098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3176509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46253"/>
            <a:ext cx="5915025" cy="198312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515129"/>
            <a:ext cx="2901255" cy="123262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747756"/>
            <a:ext cx="2901255" cy="5512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515129"/>
            <a:ext cx="2915543" cy="123262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747756"/>
            <a:ext cx="2915543" cy="5512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92318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276420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2808376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84001"/>
            <a:ext cx="2211884" cy="2394003"/>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77256"/>
            <a:ext cx="3471863" cy="729125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078004"/>
            <a:ext cx="2211884" cy="570238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327515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84001"/>
            <a:ext cx="2211884" cy="2394003"/>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77256"/>
            <a:ext cx="3471863" cy="729125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078004"/>
            <a:ext cx="2211884" cy="570238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02B8E3-F9FA-41F9-B5D4-1B3EF771F55D}"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54887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46253"/>
            <a:ext cx="5915025" cy="19831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731253"/>
            <a:ext cx="5915025" cy="65098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9" y="9509516"/>
            <a:ext cx="1543050" cy="546251"/>
          </a:xfrm>
          <a:prstGeom prst="rect">
            <a:avLst/>
          </a:prstGeom>
        </p:spPr>
        <p:txBody>
          <a:bodyPr vert="horz" lIns="91440" tIns="45720" rIns="91440" bIns="45720" rtlCol="0" anchor="ctr"/>
          <a:lstStyle>
            <a:lvl1pPr algn="l">
              <a:defRPr sz="900">
                <a:solidFill>
                  <a:schemeClr val="tx1">
                    <a:tint val="75000"/>
                  </a:schemeClr>
                </a:solidFill>
              </a:defRPr>
            </a:lvl1pPr>
          </a:lstStyle>
          <a:p>
            <a:fld id="{5802B8E3-F9FA-41F9-B5D4-1B3EF771F55D}" type="datetimeFigureOut">
              <a:rPr kumimoji="1" lang="ja-JP" altLang="en-US" smtClean="0"/>
              <a:t>2024/12/3</a:t>
            </a:fld>
            <a:endParaRPr kumimoji="1" lang="ja-JP" altLang="en-US"/>
          </a:p>
        </p:txBody>
      </p:sp>
      <p:sp>
        <p:nvSpPr>
          <p:cNvPr id="5" name="Footer Placeholder 4"/>
          <p:cNvSpPr>
            <a:spLocks noGrp="1"/>
          </p:cNvSpPr>
          <p:nvPr>
            <p:ph type="ftr" sz="quarter" idx="3"/>
          </p:nvPr>
        </p:nvSpPr>
        <p:spPr>
          <a:xfrm>
            <a:off x="2271714" y="9509516"/>
            <a:ext cx="2314575" cy="54625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509516"/>
            <a:ext cx="1543050" cy="546251"/>
          </a:xfrm>
          <a:prstGeom prst="rect">
            <a:avLst/>
          </a:prstGeom>
        </p:spPr>
        <p:txBody>
          <a:bodyPr vert="horz" lIns="91440" tIns="45720" rIns="91440" bIns="45720" rtlCol="0" anchor="ctr"/>
          <a:lstStyle>
            <a:lvl1pPr algn="r">
              <a:defRPr sz="900">
                <a:solidFill>
                  <a:schemeClr val="tx1">
                    <a:tint val="75000"/>
                  </a:schemeClr>
                </a:solidFill>
              </a:defRPr>
            </a:lvl1pPr>
          </a:lstStyle>
          <a:p>
            <a:fld id="{F11C7234-5617-4A5E-AFB6-B4ED2017C3C3}" type="slidenum">
              <a:rPr kumimoji="1" lang="ja-JP" altLang="en-US" smtClean="0"/>
              <a:t>‹#›</a:t>
            </a:fld>
            <a:endParaRPr kumimoji="1" lang="ja-JP" altLang="en-US"/>
          </a:p>
        </p:txBody>
      </p:sp>
    </p:spTree>
    <p:extLst>
      <p:ext uri="{BB962C8B-B14F-4D97-AF65-F5344CB8AC3E}">
        <p14:creationId xmlns:p14="http://schemas.microsoft.com/office/powerpoint/2010/main" val="70142973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12" Type="http://schemas.openxmlformats.org/officeDocument/2006/relationships/hyperlink" Target="mailto:yuyu-tachibana@foryou.or.jp" TargetMode="External"/><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2E7EBD8-1C1D-93C9-88C0-B580A7133071}"/>
              </a:ext>
            </a:extLst>
          </p:cNvPr>
          <p:cNvSpPr/>
          <p:nvPr/>
        </p:nvSpPr>
        <p:spPr>
          <a:xfrm>
            <a:off x="68678" y="342245"/>
            <a:ext cx="6709466" cy="2023234"/>
          </a:xfrm>
          <a:prstGeom prst="rect">
            <a:avLst/>
          </a:prstGeom>
          <a:noFill/>
          <a:ln w="57150">
            <a:solidFill>
              <a:srgbClr val="EAC3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1B4DE0B9-FD2E-7649-89B8-35F0B3727FB4}"/>
              </a:ext>
            </a:extLst>
          </p:cNvPr>
          <p:cNvSpPr/>
          <p:nvPr/>
        </p:nvSpPr>
        <p:spPr>
          <a:xfrm>
            <a:off x="171639" y="434987"/>
            <a:ext cx="6509609" cy="1021907"/>
          </a:xfrm>
          <a:prstGeom prst="rect">
            <a:avLst/>
          </a:prstGeom>
          <a:no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E1AEE125-41AF-7903-19FF-1F05646CD36A}"/>
              </a:ext>
            </a:extLst>
          </p:cNvPr>
          <p:cNvSpPr txBox="1"/>
          <p:nvPr/>
        </p:nvSpPr>
        <p:spPr>
          <a:xfrm>
            <a:off x="3680118" y="30878"/>
            <a:ext cx="3431507" cy="338554"/>
          </a:xfrm>
          <a:prstGeom prst="rect">
            <a:avLst/>
          </a:prstGeom>
          <a:noFill/>
        </p:spPr>
        <p:txBody>
          <a:bodyPr wrap="square" rtlCol="0">
            <a:spAutoFit/>
          </a:bodyPr>
          <a:lstStyle/>
          <a:p>
            <a:r>
              <a:rPr kumimoji="1" lang="ja-JP" altLang="en-US" sz="1600" b="1" dirty="0">
                <a:solidFill>
                  <a:srgbClr val="2633AA"/>
                </a:solidFill>
                <a:latin typeface="メイリオ" panose="020B0604030504040204" pitchFamily="50" charset="-128"/>
                <a:ea typeface="メイリオ" panose="020B0604030504040204" pitchFamily="50" charset="-128"/>
              </a:rPr>
              <a:t>令和</a:t>
            </a:r>
            <a:r>
              <a:rPr kumimoji="1" lang="en-US" altLang="ja-JP" sz="1600" b="1" dirty="0">
                <a:solidFill>
                  <a:srgbClr val="2633AA"/>
                </a:solidFill>
                <a:latin typeface="メイリオ" panose="020B0604030504040204" pitchFamily="50" charset="-128"/>
                <a:ea typeface="メイリオ" panose="020B0604030504040204" pitchFamily="50" charset="-128"/>
              </a:rPr>
              <a:t>6</a:t>
            </a:r>
            <a:r>
              <a:rPr kumimoji="1" lang="ja-JP" altLang="en-US" sz="1600" b="1" dirty="0">
                <a:solidFill>
                  <a:srgbClr val="2633AA"/>
                </a:solidFill>
                <a:latin typeface="メイリオ" panose="020B0604030504040204" pitchFamily="50" charset="-128"/>
                <a:ea typeface="メイリオ" panose="020B0604030504040204" pitchFamily="50" charset="-128"/>
              </a:rPr>
              <a:t>年</a:t>
            </a:r>
            <a:r>
              <a:rPr kumimoji="1" lang="en-US" altLang="ja-JP" sz="1600" b="1" dirty="0">
                <a:solidFill>
                  <a:srgbClr val="2633AA"/>
                </a:solidFill>
                <a:latin typeface="メイリオ" panose="020B0604030504040204" pitchFamily="50" charset="-128"/>
                <a:ea typeface="メイリオ" panose="020B0604030504040204" pitchFamily="50" charset="-128"/>
              </a:rPr>
              <a:t>11</a:t>
            </a:r>
            <a:r>
              <a:rPr kumimoji="1" lang="ja-JP" altLang="en-US" sz="1600" b="1" dirty="0">
                <a:solidFill>
                  <a:srgbClr val="2633AA"/>
                </a:solidFill>
                <a:latin typeface="メイリオ" panose="020B0604030504040204" pitchFamily="50" charset="-128"/>
                <a:ea typeface="メイリオ" panose="020B0604030504040204" pitchFamily="50" charset="-128"/>
              </a:rPr>
              <a:t>月号（毎月</a:t>
            </a:r>
            <a:r>
              <a:rPr kumimoji="1" lang="en-US" altLang="ja-JP" sz="1600" b="1" dirty="0">
                <a:solidFill>
                  <a:srgbClr val="2633AA"/>
                </a:solidFill>
                <a:latin typeface="メイリオ" panose="020B0604030504040204" pitchFamily="50" charset="-128"/>
                <a:ea typeface="メイリオ" panose="020B0604030504040204" pitchFamily="50" charset="-128"/>
              </a:rPr>
              <a:t>15</a:t>
            </a:r>
            <a:r>
              <a:rPr kumimoji="1" lang="ja-JP" altLang="en-US" sz="1600" b="1" dirty="0">
                <a:solidFill>
                  <a:srgbClr val="2633AA"/>
                </a:solidFill>
                <a:latin typeface="メイリオ" panose="020B0604030504040204" pitchFamily="50" charset="-128"/>
                <a:ea typeface="メイリオ" panose="020B0604030504040204" pitchFamily="50" charset="-128"/>
              </a:rPr>
              <a:t>日発行）　</a:t>
            </a:r>
            <a:endParaRPr kumimoji="1" lang="ja-JP" altLang="en-US" b="1" dirty="0">
              <a:solidFill>
                <a:srgbClr val="2633AA"/>
              </a:solidFill>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4D8FDE6D-8C4D-8D08-B086-5DD650992D1A}"/>
              </a:ext>
            </a:extLst>
          </p:cNvPr>
          <p:cNvPicPr>
            <a:picLocks noChangeAspect="1"/>
          </p:cNvPicPr>
          <p:nvPr/>
        </p:nvPicPr>
        <p:blipFill>
          <a:blip r:embed="rId2"/>
          <a:stretch>
            <a:fillRect/>
          </a:stretch>
        </p:blipFill>
        <p:spPr>
          <a:xfrm>
            <a:off x="5971286" y="430047"/>
            <a:ext cx="630665" cy="624771"/>
          </a:xfrm>
          <a:prstGeom prst="rect">
            <a:avLst/>
          </a:prstGeom>
        </p:spPr>
      </p:pic>
      <p:sp>
        <p:nvSpPr>
          <p:cNvPr id="16" name="テキスト ボックス 15">
            <a:extLst>
              <a:ext uri="{FF2B5EF4-FFF2-40B4-BE49-F238E27FC236}">
                <a16:creationId xmlns:a16="http://schemas.microsoft.com/office/drawing/2014/main" id="{15D03C10-8B75-685C-712F-D68491E89B19}"/>
              </a:ext>
            </a:extLst>
          </p:cNvPr>
          <p:cNvSpPr txBox="1"/>
          <p:nvPr/>
        </p:nvSpPr>
        <p:spPr>
          <a:xfrm>
            <a:off x="5850556" y="1052181"/>
            <a:ext cx="856525" cy="415498"/>
          </a:xfrm>
          <a:prstGeom prst="rect">
            <a:avLst/>
          </a:prstGeom>
          <a:noFill/>
        </p:spPr>
        <p:txBody>
          <a:bodyPr wrap="square" rtlCol="0">
            <a:spAutoFit/>
          </a:bodyPr>
          <a:lstStyle/>
          <a:p>
            <a:pPr algn="ctr"/>
            <a:r>
              <a:rPr kumimoji="1" lang="ja-JP" altLang="en-US" sz="700" b="1" dirty="0">
                <a:latin typeface="メイリオ" panose="020B0604030504040204" pitchFamily="50" charset="-128"/>
                <a:ea typeface="メイリオ" panose="020B0604030504040204" pitchFamily="50" charset="-128"/>
              </a:rPr>
              <a:t>立花ゆうゆう館</a:t>
            </a:r>
            <a:endParaRPr kumimoji="1" lang="en-US" altLang="ja-JP" sz="700" b="1" dirty="0">
              <a:latin typeface="メイリオ" panose="020B0604030504040204" pitchFamily="50" charset="-128"/>
              <a:ea typeface="メイリオ" panose="020B0604030504040204" pitchFamily="50" charset="-128"/>
            </a:endParaRPr>
          </a:p>
          <a:p>
            <a:pPr algn="ctr"/>
            <a:r>
              <a:rPr kumimoji="1" lang="ja-JP" altLang="en-US" sz="700" b="1" dirty="0">
                <a:latin typeface="メイリオ" panose="020B0604030504040204" pitchFamily="50" charset="-128"/>
                <a:ea typeface="メイリオ" panose="020B0604030504040204" pitchFamily="50" charset="-128"/>
              </a:rPr>
              <a:t>ホームページ</a:t>
            </a:r>
            <a:endParaRPr kumimoji="1" lang="en-US" altLang="ja-JP" sz="700" b="1" dirty="0">
              <a:latin typeface="メイリオ" panose="020B0604030504040204" pitchFamily="50" charset="-128"/>
              <a:ea typeface="メイリオ" panose="020B0604030504040204" pitchFamily="50" charset="-128"/>
            </a:endParaRPr>
          </a:p>
          <a:p>
            <a:pPr algn="ctr"/>
            <a:r>
              <a:rPr lang="en-US" altLang="ja-JP" sz="700" b="1" dirty="0">
                <a:latin typeface="メイリオ" panose="020B0604030504040204" pitchFamily="50" charset="-128"/>
                <a:ea typeface="メイリオ" panose="020B0604030504040204" pitchFamily="50" charset="-128"/>
              </a:rPr>
              <a:t>QR</a:t>
            </a:r>
            <a:r>
              <a:rPr lang="ja-JP" altLang="en-US" sz="700" b="1" dirty="0">
                <a:latin typeface="メイリオ" panose="020B0604030504040204" pitchFamily="50" charset="-128"/>
                <a:ea typeface="メイリオ" panose="020B0604030504040204" pitchFamily="50" charset="-128"/>
              </a:rPr>
              <a:t>コード</a:t>
            </a:r>
            <a:endParaRPr kumimoji="1" lang="ja-JP" altLang="en-US" sz="700" b="1" dirty="0">
              <a:latin typeface="メイリオ" panose="020B0604030504040204" pitchFamily="50" charset="-128"/>
              <a:ea typeface="メイリオ" panose="020B0604030504040204" pitchFamily="50" charset="-128"/>
            </a:endParaRPr>
          </a:p>
        </p:txBody>
      </p:sp>
      <p:pic>
        <p:nvPicPr>
          <p:cNvPr id="21" name="図 20">
            <a:extLst>
              <a:ext uri="{FF2B5EF4-FFF2-40B4-BE49-F238E27FC236}">
                <a16:creationId xmlns:a16="http://schemas.microsoft.com/office/drawing/2014/main" id="{F98AAB03-A537-8A2B-0318-568BC3742CC3}"/>
              </a:ext>
            </a:extLst>
          </p:cNvPr>
          <p:cNvPicPr>
            <a:picLocks noChangeAspect="1"/>
          </p:cNvPicPr>
          <p:nvPr/>
        </p:nvPicPr>
        <p:blipFill rotWithShape="1">
          <a:blip r:embed="rId3">
            <a:extLst>
              <a:ext uri="{28A0092B-C50C-407E-A947-70E740481C1C}">
                <a14:useLocalDpi xmlns:a14="http://schemas.microsoft.com/office/drawing/2010/main" val="0"/>
              </a:ext>
            </a:extLst>
          </a:blip>
          <a:srcRect t="1" r="42455" b="64649"/>
          <a:stretch/>
        </p:blipFill>
        <p:spPr>
          <a:xfrm rot="5400000">
            <a:off x="4691417" y="4757848"/>
            <a:ext cx="3946475" cy="84851"/>
          </a:xfrm>
          <a:prstGeom prst="rect">
            <a:avLst/>
          </a:prstGeom>
        </p:spPr>
      </p:pic>
      <p:sp>
        <p:nvSpPr>
          <p:cNvPr id="20" name="正方形/長方形 19">
            <a:extLst>
              <a:ext uri="{FF2B5EF4-FFF2-40B4-BE49-F238E27FC236}">
                <a16:creationId xmlns:a16="http://schemas.microsoft.com/office/drawing/2014/main" id="{4A40CCCC-28D3-75BA-0803-A8ACCCD4B0A8}"/>
              </a:ext>
            </a:extLst>
          </p:cNvPr>
          <p:cNvSpPr/>
          <p:nvPr/>
        </p:nvSpPr>
        <p:spPr>
          <a:xfrm>
            <a:off x="69146" y="6072799"/>
            <a:ext cx="6730946" cy="3130997"/>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752DBF83-DECB-1906-6C35-7B1814F4409E}"/>
              </a:ext>
            </a:extLst>
          </p:cNvPr>
          <p:cNvSpPr txBox="1"/>
          <p:nvPr/>
        </p:nvSpPr>
        <p:spPr>
          <a:xfrm>
            <a:off x="404362" y="3074257"/>
            <a:ext cx="6048239" cy="1200329"/>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立花ゆうゆう館は</a:t>
            </a:r>
            <a:r>
              <a:rPr kumimoji="1" lang="en-US" altLang="ja-JP" b="1" dirty="0">
                <a:latin typeface="メイリオ" panose="020B0604030504040204" pitchFamily="50" charset="-128"/>
                <a:ea typeface="メイリオ" panose="020B0604030504040204" pitchFamily="50" charset="-128"/>
              </a:rPr>
              <a:t>12</a:t>
            </a:r>
            <a:r>
              <a:rPr kumimoji="1" lang="ja-JP" altLang="en-US" b="1" dirty="0">
                <a:latin typeface="メイリオ" panose="020B0604030504040204" pitchFamily="50" charset="-128"/>
                <a:ea typeface="メイリオ" panose="020B0604030504040204" pitchFamily="50" charset="-128"/>
              </a:rPr>
              <a:t>月</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日～</a:t>
            </a:r>
            <a:r>
              <a:rPr kumimoji="1" lang="en-US" altLang="ja-JP" b="1" dirty="0">
                <a:latin typeface="メイリオ" panose="020B0604030504040204" pitchFamily="50" charset="-128"/>
                <a:ea typeface="メイリオ" panose="020B0604030504040204" pitchFamily="50" charset="-128"/>
              </a:rPr>
              <a:t>2</a:t>
            </a:r>
            <a:r>
              <a:rPr kumimoji="1" lang="ja-JP" altLang="en-US" b="1" dirty="0">
                <a:latin typeface="メイリオ" panose="020B0604030504040204" pitchFamily="50" charset="-128"/>
                <a:ea typeface="メイリオ" panose="020B0604030504040204" pitchFamily="50" charset="-128"/>
              </a:rPr>
              <a:t>月</a:t>
            </a:r>
            <a:r>
              <a:rPr kumimoji="1" lang="en-US" altLang="ja-JP" b="1" dirty="0">
                <a:latin typeface="メイリオ" panose="020B0604030504040204" pitchFamily="50" charset="-128"/>
                <a:ea typeface="メイリオ" panose="020B0604030504040204" pitchFamily="50" charset="-128"/>
              </a:rPr>
              <a:t>28</a:t>
            </a:r>
            <a:r>
              <a:rPr kumimoji="1" lang="ja-JP" altLang="en-US" b="1" dirty="0">
                <a:latin typeface="メイリオ" panose="020B0604030504040204" pitchFamily="50" charset="-128"/>
                <a:ea typeface="メイリオ" panose="020B0604030504040204" pitchFamily="50" charset="-128"/>
              </a:rPr>
              <a:t>日の間、大規模改修工事のため休館となります。</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休館中はご不便、ご迷惑をおかけしますがご理解ご協力をいただきますようお願いいたします。</a:t>
            </a:r>
            <a:endParaRPr kumimoji="1" lang="en-US" altLang="ja-JP" b="1" dirty="0">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6CD6E82A-A9FA-9AD2-DDA1-E28E80CE6071}"/>
              </a:ext>
            </a:extLst>
          </p:cNvPr>
          <p:cNvSpPr/>
          <p:nvPr/>
        </p:nvSpPr>
        <p:spPr>
          <a:xfrm>
            <a:off x="78823" y="2446081"/>
            <a:ext cx="6709466" cy="1865287"/>
          </a:xfrm>
          <a:prstGeom prst="rect">
            <a:avLst/>
          </a:prstGeom>
          <a:no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FB06665B-7232-EEAD-A3E1-0AE2ED6DA2CE}"/>
              </a:ext>
            </a:extLst>
          </p:cNvPr>
          <p:cNvSpPr txBox="1"/>
          <p:nvPr/>
        </p:nvSpPr>
        <p:spPr>
          <a:xfrm>
            <a:off x="145524" y="9332595"/>
            <a:ext cx="1143982"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お知らせ</a:t>
            </a:r>
          </a:p>
        </p:txBody>
      </p:sp>
      <p:sp>
        <p:nvSpPr>
          <p:cNvPr id="25" name="テキスト ボックス 24">
            <a:extLst>
              <a:ext uri="{FF2B5EF4-FFF2-40B4-BE49-F238E27FC236}">
                <a16:creationId xmlns:a16="http://schemas.microsoft.com/office/drawing/2014/main" id="{D6D01A4D-FEF5-406B-1B7E-9CA71A6F9A52}"/>
              </a:ext>
            </a:extLst>
          </p:cNvPr>
          <p:cNvSpPr txBox="1"/>
          <p:nvPr/>
        </p:nvSpPr>
        <p:spPr>
          <a:xfrm>
            <a:off x="78822" y="9674157"/>
            <a:ext cx="6709467" cy="338554"/>
          </a:xfrm>
          <a:prstGeom prst="rect">
            <a:avLst/>
          </a:prstGeom>
          <a:noFill/>
        </p:spPr>
        <p:txBody>
          <a:bodyPr wrap="square" rtlCol="0">
            <a:spAutoFit/>
          </a:bodyPr>
          <a:lstStyle/>
          <a:p>
            <a:pPr algn="ctr"/>
            <a:r>
              <a:rPr kumimoji="1" lang="en-US" altLang="ja-JP" sz="1600" b="1" dirty="0"/>
              <a:t>11</a:t>
            </a:r>
            <a:r>
              <a:rPr kumimoji="1" lang="ja-JP" altLang="en-US" sz="1600" b="1" dirty="0"/>
              <a:t>月より朝のすみだ花体操はホール又は部屋にて開催いたします。</a:t>
            </a:r>
            <a:endParaRPr kumimoji="1" lang="en-US" altLang="ja-JP" sz="1600" b="1" dirty="0"/>
          </a:p>
        </p:txBody>
      </p:sp>
      <p:pic>
        <p:nvPicPr>
          <p:cNvPr id="33" name="図 32">
            <a:extLst>
              <a:ext uri="{FF2B5EF4-FFF2-40B4-BE49-F238E27FC236}">
                <a16:creationId xmlns:a16="http://schemas.microsoft.com/office/drawing/2014/main" id="{31A9A665-D543-5EAB-6AB2-58C284D10C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821" y="359297"/>
            <a:ext cx="900545" cy="958027"/>
          </a:xfrm>
          <a:prstGeom prst="rect">
            <a:avLst/>
          </a:prstGeom>
        </p:spPr>
      </p:pic>
      <p:sp>
        <p:nvSpPr>
          <p:cNvPr id="19" name="Text Box 5">
            <a:extLst>
              <a:ext uri="{FF2B5EF4-FFF2-40B4-BE49-F238E27FC236}">
                <a16:creationId xmlns:a16="http://schemas.microsoft.com/office/drawing/2014/main" id="{9F702FEB-9316-399D-E446-5E09A6C57D18}"/>
              </a:ext>
            </a:extLst>
          </p:cNvPr>
          <p:cNvSpPr txBox="1">
            <a:spLocks noChangeArrowheads="1"/>
          </p:cNvSpPr>
          <p:nvPr/>
        </p:nvSpPr>
        <p:spPr bwMode="auto">
          <a:xfrm>
            <a:off x="145524" y="1632316"/>
            <a:ext cx="6643798" cy="45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spcFirstLastPara="1" vert="horz" wrap="square" lIns="53068" tIns="6350" rIns="53068" bIns="6350" numCol="1" anchor="t" anchorCtr="0" compatLnSpc="1">
            <a:prstTxWarp prst="textArchUp">
              <a:avLst/>
            </a:prstTxWarp>
          </a:bodyPr>
          <a:lstStyle/>
          <a:p>
            <a:pPr algn="ctr" defTabSz="653156" eaLnBrk="0" fontAlgn="base" hangingPunct="0">
              <a:spcBef>
                <a:spcPct val="0"/>
              </a:spcBef>
              <a:spcAft>
                <a:spcPct val="0"/>
              </a:spcAft>
            </a:pPr>
            <a:r>
              <a:rPr lang="ja-JP" altLang="en-US" sz="3600" b="1" u="sng" dirty="0">
                <a:ln w="0"/>
                <a:latin typeface="メイリオ" panose="020B0604030504040204" pitchFamily="50" charset="-128"/>
                <a:ea typeface="メイリオ" panose="020B0604030504040204" pitchFamily="50" charset="-128"/>
              </a:rPr>
              <a:t>立花ゆうゆう館だより</a:t>
            </a:r>
            <a:endParaRPr lang="en-US" altLang="ja-JP" sz="3600" b="1" u="sng" dirty="0">
              <a:ln w="0"/>
              <a:latin typeface="メイリオ" panose="020B0604030504040204" pitchFamily="50" charset="-128"/>
              <a:ea typeface="メイリオ" panose="020B0604030504040204" pitchFamily="50" charset="-128"/>
            </a:endParaRPr>
          </a:p>
          <a:p>
            <a:pPr algn="ctr" defTabSz="653156" eaLnBrk="0" fontAlgn="base" hangingPunct="0">
              <a:spcBef>
                <a:spcPct val="0"/>
              </a:spcBef>
              <a:spcAft>
                <a:spcPct val="0"/>
              </a:spcAft>
            </a:pPr>
            <a:r>
              <a:rPr lang="ja-JP" altLang="en-US" sz="1600" b="1" dirty="0">
                <a:ln w="0"/>
                <a:latin typeface="メイリオ" panose="020B0604030504040204" pitchFamily="50" charset="-128"/>
                <a:ea typeface="メイリオ" panose="020B0604030504040204" pitchFamily="50" charset="-128"/>
              </a:rPr>
              <a:t>指定管理者：社会福祉法人 奉優会</a:t>
            </a:r>
            <a:endParaRPr lang="ja-JP" altLang="en-US" sz="4800" b="1" dirty="0">
              <a:ln w="0"/>
              <a:latin typeface="メイリオ" panose="020B0604030504040204" pitchFamily="50" charset="-128"/>
              <a:ea typeface="メイリオ" panose="020B0604030504040204" pitchFamily="50" charset="-128"/>
            </a:endParaRPr>
          </a:p>
          <a:p>
            <a:pPr algn="just" defTabSz="653156" eaLnBrk="0" fontAlgn="base" hangingPunct="0">
              <a:spcBef>
                <a:spcPct val="0"/>
              </a:spcBef>
              <a:spcAft>
                <a:spcPct val="0"/>
              </a:spcAft>
            </a:pPr>
            <a:endParaRPr lang="ja-JP" altLang="en-US" sz="900" dirty="0">
              <a:latin typeface="Times New Roman" panose="02020603050405020304" pitchFamily="18" charset="0"/>
              <a:ea typeface="ＭＳ 明朝" panose="02020609040205080304" pitchFamily="17" charset="-128"/>
            </a:endParaRPr>
          </a:p>
          <a:p>
            <a:pPr defTabSz="653156" eaLnBrk="0" fontAlgn="base" hangingPunct="0">
              <a:spcBef>
                <a:spcPct val="0"/>
              </a:spcBef>
              <a:spcAft>
                <a:spcPct val="0"/>
              </a:spcAft>
            </a:pPr>
            <a:endParaRPr lang="ja-JP" altLang="ja-JP" sz="1286" dirty="0">
              <a:latin typeface="Arial" panose="020B0604020202020204" pitchFamily="34" charset="0"/>
            </a:endParaRPr>
          </a:p>
        </p:txBody>
      </p:sp>
      <p:sp>
        <p:nvSpPr>
          <p:cNvPr id="2" name="Rectangle 2">
            <a:extLst>
              <a:ext uri="{FF2B5EF4-FFF2-40B4-BE49-F238E27FC236}">
                <a16:creationId xmlns:a16="http://schemas.microsoft.com/office/drawing/2014/main" id="{2967E807-7196-2CA9-4DB7-6E0B6EDCAE84}"/>
              </a:ext>
            </a:extLst>
          </p:cNvPr>
          <p:cNvSpPr>
            <a:spLocks noChangeArrowheads="1"/>
          </p:cNvSpPr>
          <p:nvPr/>
        </p:nvSpPr>
        <p:spPr bwMode="auto">
          <a:xfrm>
            <a:off x="474867" y="1516010"/>
            <a:ext cx="5891764" cy="830204"/>
          </a:xfrm>
          <a:prstGeom prst="rect">
            <a:avLst/>
          </a:prstGeom>
          <a:noFill/>
          <a:ln w="6350" cmpd="thickThin" algn="ctr">
            <a:noFill/>
            <a:miter lim="800000"/>
            <a:headEnd/>
            <a:tailEnd/>
          </a:ln>
          <a:effectLst/>
        </p:spPr>
        <p:txBody>
          <a:bodyPr vert="horz" wrap="square" lIns="53068" tIns="6350" rIns="53068" bIns="6350" numCol="1" anchor="t" anchorCtr="0" compatLnSpc="1">
            <a:prstTxWarp prst="textNoShape">
              <a:avLst/>
            </a:prstTxWarp>
          </a:bodyPr>
          <a:lstStyle/>
          <a:p>
            <a:pPr>
              <a:lnSpc>
                <a:spcPts val="1200"/>
              </a:lnSpc>
            </a:pPr>
            <a:r>
              <a:rPr lang="ja-JP" altLang="en-US" sz="1300" b="1" dirty="0">
                <a:latin typeface="メイリオ" panose="020B0604030504040204" pitchFamily="50" charset="-128"/>
                <a:ea typeface="メイリオ" panose="020B0604030504040204" pitchFamily="50" charset="-128"/>
              </a:rPr>
              <a:t>立花ゆうゆう館は墨田区在住</a:t>
            </a:r>
            <a:r>
              <a:rPr lang="en-US" altLang="ja-JP" sz="1300" b="1" dirty="0">
                <a:latin typeface="メイリオ" panose="020B0604030504040204" pitchFamily="50" charset="-128"/>
                <a:ea typeface="メイリオ" panose="020B0604030504040204" pitchFamily="50" charset="-128"/>
              </a:rPr>
              <a:t>60</a:t>
            </a:r>
            <a:r>
              <a:rPr lang="ja-JP" altLang="en-US" sz="1300" b="1" dirty="0">
                <a:latin typeface="メイリオ" panose="020B0604030504040204" pitchFamily="50" charset="-128"/>
                <a:ea typeface="メイリオ" panose="020B0604030504040204" pitchFamily="50" charset="-128"/>
              </a:rPr>
              <a:t>歳以上の方で、個人利用登録がお済みの方がご利用いただける施設です。</a:t>
            </a:r>
            <a:endParaRPr lang="en-US" altLang="ja-JP" sz="1300" b="1" dirty="0">
              <a:latin typeface="メイリオ" panose="020B0604030504040204" pitchFamily="50" charset="-128"/>
              <a:ea typeface="メイリオ" panose="020B0604030504040204" pitchFamily="50" charset="-128"/>
            </a:endParaRPr>
          </a:p>
          <a:p>
            <a:pPr>
              <a:lnSpc>
                <a:spcPts val="1200"/>
              </a:lnSpc>
            </a:pP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登録がお済みでない方は、保険証等の本人確認書類をご持参ください。</a:t>
            </a:r>
          </a:p>
          <a:p>
            <a:pPr>
              <a:lnSpc>
                <a:spcPts val="1200"/>
              </a:lnSpc>
            </a:pPr>
            <a:r>
              <a:rPr lang="ja-JP" altLang="en-US" sz="1300" b="1" dirty="0">
                <a:latin typeface="メイリオ" panose="020B0604030504040204" pitchFamily="50" charset="-128"/>
                <a:ea typeface="メイリオ" panose="020B0604030504040204" pitchFamily="50" charset="-128"/>
              </a:rPr>
              <a:t>　各講座のお申込みは、ご本人様より窓口またはお電話でお願いいたします。</a:t>
            </a:r>
          </a:p>
          <a:p>
            <a:pPr>
              <a:lnSpc>
                <a:spcPts val="1200"/>
              </a:lnSpc>
            </a:pP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講座等の受付時間は</a:t>
            </a:r>
            <a:r>
              <a:rPr lang="en-US" altLang="ja-JP" sz="1300" b="1" dirty="0">
                <a:solidFill>
                  <a:srgbClr val="FF0000"/>
                </a:solidFill>
                <a:latin typeface="メイリオ" panose="020B0604030504040204" pitchFamily="50" charset="-128"/>
                <a:ea typeface="メイリオ" panose="020B0604030504040204" pitchFamily="50" charset="-128"/>
              </a:rPr>
              <a:t>9:00</a:t>
            </a:r>
            <a:r>
              <a:rPr lang="ja-JP" altLang="en-US" sz="1300" b="1" dirty="0">
                <a:solidFill>
                  <a:srgbClr val="FF0000"/>
                </a:solidFill>
                <a:latin typeface="メイリオ" panose="020B0604030504040204" pitchFamily="50" charset="-128"/>
                <a:ea typeface="メイリオ" panose="020B0604030504040204" pitchFamily="50" charset="-128"/>
              </a:rPr>
              <a:t>～</a:t>
            </a:r>
            <a:r>
              <a:rPr lang="en-US" altLang="ja-JP" sz="1300" b="1" dirty="0">
                <a:solidFill>
                  <a:srgbClr val="FF0000"/>
                </a:solidFill>
                <a:latin typeface="メイリオ" panose="020B0604030504040204" pitchFamily="50" charset="-128"/>
                <a:ea typeface="メイリオ" panose="020B0604030504040204" pitchFamily="50" charset="-128"/>
              </a:rPr>
              <a:t>17:00</a:t>
            </a:r>
            <a:r>
              <a:rPr lang="ja-JP" altLang="en-US" sz="1300" b="1" dirty="0">
                <a:latin typeface="メイリオ" panose="020B0604030504040204" pitchFamily="50" charset="-128"/>
                <a:ea typeface="メイリオ" panose="020B0604030504040204" pitchFamily="50" charset="-128"/>
              </a:rPr>
              <a:t>となります。</a:t>
            </a:r>
            <a:endParaRPr lang="en-US" altLang="ja-JP" sz="1300" b="1" dirty="0">
              <a:latin typeface="メイリオ" panose="020B0604030504040204" pitchFamily="50" charset="-128"/>
              <a:ea typeface="メイリオ" panose="020B0604030504040204" pitchFamily="50" charset="-128"/>
            </a:endParaRPr>
          </a:p>
        </p:txBody>
      </p:sp>
      <p:pic>
        <p:nvPicPr>
          <p:cNvPr id="40" name="図 39">
            <a:extLst>
              <a:ext uri="{FF2B5EF4-FFF2-40B4-BE49-F238E27FC236}">
                <a16:creationId xmlns:a16="http://schemas.microsoft.com/office/drawing/2014/main" id="{78486BFE-97FA-F490-6522-A06D2D67AD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701907">
            <a:off x="6199740" y="1850646"/>
            <a:ext cx="545660" cy="495186"/>
          </a:xfrm>
          <a:prstGeom prst="rect">
            <a:avLst/>
          </a:prstGeom>
        </p:spPr>
      </p:pic>
      <p:pic>
        <p:nvPicPr>
          <p:cNvPr id="43" name="図 42">
            <a:extLst>
              <a:ext uri="{FF2B5EF4-FFF2-40B4-BE49-F238E27FC236}">
                <a16:creationId xmlns:a16="http://schemas.microsoft.com/office/drawing/2014/main" id="{217D4EA9-8235-85D8-A0AC-89E8BD9C515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420584">
            <a:off x="6210981" y="1613352"/>
            <a:ext cx="348531" cy="316292"/>
          </a:xfrm>
          <a:prstGeom prst="rect">
            <a:avLst/>
          </a:prstGeom>
        </p:spPr>
      </p:pic>
      <p:sp>
        <p:nvSpPr>
          <p:cNvPr id="26" name="テキスト ボックス 25">
            <a:extLst>
              <a:ext uri="{FF2B5EF4-FFF2-40B4-BE49-F238E27FC236}">
                <a16:creationId xmlns:a16="http://schemas.microsoft.com/office/drawing/2014/main" id="{F9DF6317-0B08-96C0-5B77-1DF5049A5493}"/>
              </a:ext>
            </a:extLst>
          </p:cNvPr>
          <p:cNvSpPr txBox="1"/>
          <p:nvPr/>
        </p:nvSpPr>
        <p:spPr>
          <a:xfrm>
            <a:off x="78822" y="2540896"/>
            <a:ext cx="6721270" cy="461665"/>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大規模改修工事についてのお知らせ</a:t>
            </a:r>
          </a:p>
        </p:txBody>
      </p:sp>
      <p:grpSp>
        <p:nvGrpSpPr>
          <p:cNvPr id="32" name="グループ化 31">
            <a:extLst>
              <a:ext uri="{FF2B5EF4-FFF2-40B4-BE49-F238E27FC236}">
                <a16:creationId xmlns:a16="http://schemas.microsoft.com/office/drawing/2014/main" id="{F7D48907-7049-D09E-C955-67A657F5BA81}"/>
              </a:ext>
            </a:extLst>
          </p:cNvPr>
          <p:cNvGrpSpPr/>
          <p:nvPr/>
        </p:nvGrpSpPr>
        <p:grpSpPr>
          <a:xfrm>
            <a:off x="145524" y="4479836"/>
            <a:ext cx="6753608" cy="1553889"/>
            <a:chOff x="154377" y="4551770"/>
            <a:chExt cx="6753608" cy="1553889"/>
          </a:xfrm>
        </p:grpSpPr>
        <p:sp>
          <p:nvSpPr>
            <p:cNvPr id="28" name="テキスト ボックス 27">
              <a:extLst>
                <a:ext uri="{FF2B5EF4-FFF2-40B4-BE49-F238E27FC236}">
                  <a16:creationId xmlns:a16="http://schemas.microsoft.com/office/drawing/2014/main" id="{84E05A40-FC38-FAF5-9E25-61C149BA8152}"/>
                </a:ext>
              </a:extLst>
            </p:cNvPr>
            <p:cNvSpPr txBox="1"/>
            <p:nvPr/>
          </p:nvSpPr>
          <p:spPr>
            <a:xfrm>
              <a:off x="154377" y="5104423"/>
              <a:ext cx="6753608" cy="10012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令和</a:t>
              </a:r>
              <a:r>
                <a:rPr kumimoji="1" lang="en-US" altLang="ja-JP"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a:t>
              </a:r>
              <a:r>
                <a:rPr kumimoji="1" lang="en-US" altLang="ja-JP"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月度からのお申込みは</a:t>
              </a:r>
              <a:r>
                <a:rPr kumimoji="1" lang="ja-JP" altLang="en-US" sz="1350" b="1" dirty="0">
                  <a:solidFill>
                    <a:prstClr val="black"/>
                  </a:solidFill>
                  <a:latin typeface="メイリオ" panose="020B0604030504040204" pitchFamily="50" charset="-128"/>
                  <a:ea typeface="メイリオ" panose="020B0604030504040204" pitchFamily="50" charset="-128"/>
                </a:rPr>
                <a:t>前</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r>
                <a:rPr kumimoji="1" lang="en-US" altLang="ja-JP"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a:t>
              </a:r>
              <a:r>
                <a:rPr kumimoji="1" lang="en-US" altLang="ja-JP"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a:t>
              </a:r>
              <a:r>
                <a:rPr kumimoji="1" lang="ja-JP" altLang="en-US" sz="1350" b="1" dirty="0">
                  <a:solidFill>
                    <a:prstClr val="black"/>
                  </a:solidFill>
                  <a:latin typeface="メイリオ" panose="020B0604030504040204" pitchFamily="50" charset="-128"/>
                  <a:ea typeface="メイリオ" panose="020B0604030504040204" pitchFamily="50" charset="-128"/>
                </a:rPr>
                <a:t>にお電話か事務所にて</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受付します。</a:t>
              </a:r>
              <a:endParaRPr kumimoji="1" lang="en-US" altLang="ja-JP"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50" b="1" dirty="0">
                  <a:solidFill>
                    <a:prstClr val="black"/>
                  </a:solidFill>
                  <a:latin typeface="メイリオ" panose="020B0604030504040204" pitchFamily="50" charset="-128"/>
                  <a:ea typeface="メイリオ" panose="020B0604030504040204" pitchFamily="50" charset="-128"/>
                </a:rPr>
                <a:t>希望日のみお選びいただけます。（時間は指定できません）</a:t>
              </a:r>
              <a:endParaRPr kumimoji="1" lang="en-US" altLang="ja-JP" sz="1350" b="1" dirty="0">
                <a:solidFill>
                  <a:prstClr val="black"/>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50" b="1" dirty="0">
                  <a:solidFill>
                    <a:prstClr val="black"/>
                  </a:solidFill>
                  <a:latin typeface="メイリオ" panose="020B0604030504040204" pitchFamily="50" charset="-128"/>
                  <a:ea typeface="メイリオ" panose="020B0604030504040204" pitchFamily="50" charset="-128"/>
                </a:rPr>
                <a:t>抽選後、</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当選した方には</a:t>
              </a:r>
              <a:r>
                <a:rPr kumimoji="1" lang="en-US" altLang="ja-JP"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日に連絡をいたします。</a:t>
              </a:r>
              <a:endParaRPr kumimoji="1" lang="en-US" altLang="ja-JP" sz="1350" b="1" dirty="0">
                <a:solidFill>
                  <a:prstClr val="black"/>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1" lang="en-US" altLang="ja-JP" sz="1350" b="1" dirty="0">
                  <a:solidFill>
                    <a:prstClr val="black"/>
                  </a:solidFill>
                  <a:latin typeface="メイリオ" panose="020B0604030504040204" pitchFamily="50" charset="-128"/>
                  <a:ea typeface="メイリオ" panose="020B0604030504040204" pitchFamily="50" charset="-128"/>
                </a:rPr>
                <a:t>3</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月施術分の長寿マッサージに関しましては</a:t>
              </a:r>
              <a:r>
                <a:rPr kumimoji="1" lang="ja-JP" altLang="en-US" sz="135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従来通り</a:t>
              </a:r>
              <a:r>
                <a:rPr kumimoji="1" lang="en-US" altLang="ja-JP" sz="135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1</a:t>
              </a:r>
              <a:r>
                <a:rPr kumimoji="1" lang="ja-JP" altLang="en-US" sz="135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日から申込先着順</a:t>
              </a:r>
              <a:r>
                <a:rPr kumimoji="1" lang="ja-JP" altLang="en-US"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となります。</a:t>
              </a:r>
              <a:endParaRPr kumimoji="1" lang="en-US" altLang="ja-JP" sz="13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29" name="グループ化 28">
              <a:extLst>
                <a:ext uri="{FF2B5EF4-FFF2-40B4-BE49-F238E27FC236}">
                  <a16:creationId xmlns:a16="http://schemas.microsoft.com/office/drawing/2014/main" id="{4752E3F2-D1CF-CC2D-D07C-53449F756958}"/>
                </a:ext>
              </a:extLst>
            </p:cNvPr>
            <p:cNvGrpSpPr/>
            <p:nvPr/>
          </p:nvGrpSpPr>
          <p:grpSpPr>
            <a:xfrm>
              <a:off x="921885" y="4551770"/>
              <a:ext cx="5125454" cy="434245"/>
              <a:chOff x="974557" y="6306125"/>
              <a:chExt cx="5125454" cy="434245"/>
            </a:xfrm>
          </p:grpSpPr>
          <p:sp>
            <p:nvSpPr>
              <p:cNvPr id="30" name="四角形: 角を丸くする 29">
                <a:extLst>
                  <a:ext uri="{FF2B5EF4-FFF2-40B4-BE49-F238E27FC236}">
                    <a16:creationId xmlns:a16="http://schemas.microsoft.com/office/drawing/2014/main" id="{FD7091DB-0B54-A71A-B800-5C53B4916966}"/>
                  </a:ext>
                </a:extLst>
              </p:cNvPr>
              <p:cNvSpPr/>
              <p:nvPr/>
            </p:nvSpPr>
            <p:spPr>
              <a:xfrm>
                <a:off x="974558" y="6306125"/>
                <a:ext cx="5125453" cy="43424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E81DB995-C68A-4115-E8C8-FC50A18E6356}"/>
                  </a:ext>
                </a:extLst>
              </p:cNvPr>
              <p:cNvSpPr txBox="1"/>
              <p:nvPr/>
            </p:nvSpPr>
            <p:spPr>
              <a:xfrm>
                <a:off x="974557" y="6368757"/>
                <a:ext cx="5125453" cy="369332"/>
              </a:xfrm>
              <a:prstGeom prst="rect">
                <a:avLst/>
              </a:prstGeom>
              <a:noFill/>
            </p:spPr>
            <p:txBody>
              <a:bodyPr wrap="square" rtlCol="0">
                <a:spAutoFit/>
              </a:bodyP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長寿マッサージの申し込み方法が変わります</a:t>
                </a:r>
              </a:p>
            </p:txBody>
          </p:sp>
        </p:grpSp>
      </p:grpSp>
      <p:grpSp>
        <p:nvGrpSpPr>
          <p:cNvPr id="27" name="グループ化 26">
            <a:extLst>
              <a:ext uri="{FF2B5EF4-FFF2-40B4-BE49-F238E27FC236}">
                <a16:creationId xmlns:a16="http://schemas.microsoft.com/office/drawing/2014/main" id="{13DD93C2-68EB-144F-21A0-88C1BD18BA36}"/>
              </a:ext>
            </a:extLst>
          </p:cNvPr>
          <p:cNvGrpSpPr/>
          <p:nvPr/>
        </p:nvGrpSpPr>
        <p:grpSpPr>
          <a:xfrm>
            <a:off x="2" y="6163891"/>
            <a:ext cx="6858000" cy="2898011"/>
            <a:chOff x="-24074" y="7448140"/>
            <a:chExt cx="6858000" cy="2898011"/>
          </a:xfrm>
        </p:grpSpPr>
        <p:grpSp>
          <p:nvGrpSpPr>
            <p:cNvPr id="34" name="グループ化 33">
              <a:extLst>
                <a:ext uri="{FF2B5EF4-FFF2-40B4-BE49-F238E27FC236}">
                  <a16:creationId xmlns:a16="http://schemas.microsoft.com/office/drawing/2014/main" id="{43B13B08-8D26-B0EE-B26E-169C605A22CA}"/>
                </a:ext>
              </a:extLst>
            </p:cNvPr>
            <p:cNvGrpSpPr/>
            <p:nvPr/>
          </p:nvGrpSpPr>
          <p:grpSpPr>
            <a:xfrm>
              <a:off x="-24074" y="7448140"/>
              <a:ext cx="6858000" cy="578094"/>
              <a:chOff x="3167722" y="6316951"/>
              <a:chExt cx="4896323" cy="548434"/>
            </a:xfrm>
            <a:solidFill>
              <a:srgbClr val="0070C0"/>
            </a:solidFill>
            <a:effectLst/>
          </p:grpSpPr>
          <p:sp>
            <p:nvSpPr>
              <p:cNvPr id="39" name="角丸四角形 108">
                <a:extLst>
                  <a:ext uri="{FF2B5EF4-FFF2-40B4-BE49-F238E27FC236}">
                    <a16:creationId xmlns:a16="http://schemas.microsoft.com/office/drawing/2014/main" id="{C6006DE7-56B6-F998-0108-690528F683FB}"/>
                  </a:ext>
                </a:extLst>
              </p:cNvPr>
              <p:cNvSpPr/>
              <p:nvPr/>
            </p:nvSpPr>
            <p:spPr>
              <a:xfrm>
                <a:off x="3323033" y="6316951"/>
                <a:ext cx="4602612" cy="548434"/>
              </a:xfrm>
              <a:prstGeom prst="roundRect">
                <a:avLst>
                  <a:gd name="adj" fmla="val 26483"/>
                </a:avLst>
              </a:prstGeom>
              <a:solidFill>
                <a:schemeClr val="bg1"/>
              </a:solid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dist">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a:extLst>
                  <a:ext uri="{FF2B5EF4-FFF2-40B4-BE49-F238E27FC236}">
                    <a16:creationId xmlns:a16="http://schemas.microsoft.com/office/drawing/2014/main" id="{12D36E30-7A40-F445-4A99-8A9DD2F8CC55}"/>
                  </a:ext>
                </a:extLst>
              </p:cNvPr>
              <p:cNvSpPr txBox="1"/>
              <p:nvPr/>
            </p:nvSpPr>
            <p:spPr>
              <a:xfrm>
                <a:off x="3167722" y="6403684"/>
                <a:ext cx="4896323" cy="408780"/>
              </a:xfrm>
              <a:prstGeom prst="rect">
                <a:avLst/>
              </a:prstGeom>
              <a:noFill/>
            </p:spPr>
            <p:txBody>
              <a:bodyPr wrap="square" rtlCol="0">
                <a:spAutoFit/>
              </a:bodyPr>
              <a:lstStyle/>
              <a:p>
                <a:pPr algn="ctr"/>
                <a:r>
                  <a:rPr kumimoji="1" lang="en-US" altLang="ja-JP" sz="2200" b="1" dirty="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200" b="1" dirty="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2200" b="1">
                    <a:latin typeface="メイリオ" panose="020B0604030504040204" pitchFamily="50" charset="-128"/>
                    <a:ea typeface="メイリオ" panose="020B0604030504040204" pitchFamily="50" charset="-128"/>
                    <a:cs typeface="メイリオ" panose="020B0604030504040204" pitchFamily="50" charset="-128"/>
                  </a:rPr>
                  <a:t>日まで申込</a:t>
                </a: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不要で参加できる講座</a:t>
                </a:r>
              </a:p>
            </p:txBody>
          </p:sp>
        </p:grpSp>
        <p:grpSp>
          <p:nvGrpSpPr>
            <p:cNvPr id="35" name="グループ化 34">
              <a:extLst>
                <a:ext uri="{FF2B5EF4-FFF2-40B4-BE49-F238E27FC236}">
                  <a16:creationId xmlns:a16="http://schemas.microsoft.com/office/drawing/2014/main" id="{B0D20E37-4011-F642-4617-E9CE88CB5EF4}"/>
                </a:ext>
              </a:extLst>
            </p:cNvPr>
            <p:cNvGrpSpPr/>
            <p:nvPr/>
          </p:nvGrpSpPr>
          <p:grpSpPr>
            <a:xfrm>
              <a:off x="799773" y="8084832"/>
              <a:ext cx="5976242" cy="2261319"/>
              <a:chOff x="799773" y="8022840"/>
              <a:chExt cx="5976242" cy="2261319"/>
            </a:xfrm>
          </p:grpSpPr>
          <p:sp>
            <p:nvSpPr>
              <p:cNvPr id="36" name="テキスト ボックス 35">
                <a:extLst>
                  <a:ext uri="{FF2B5EF4-FFF2-40B4-BE49-F238E27FC236}">
                    <a16:creationId xmlns:a16="http://schemas.microsoft.com/office/drawing/2014/main" id="{C5BCFF91-BAC3-A79B-DBD2-2AC29D1F2A0D}"/>
                  </a:ext>
                </a:extLst>
              </p:cNvPr>
              <p:cNvSpPr txBox="1"/>
              <p:nvPr/>
            </p:nvSpPr>
            <p:spPr>
              <a:xfrm>
                <a:off x="799773" y="8022840"/>
                <a:ext cx="5976242" cy="2200602"/>
              </a:xfrm>
              <a:prstGeom prst="rect">
                <a:avLst/>
              </a:prstGeom>
              <a:noFill/>
              <a:ln>
                <a:noFill/>
              </a:ln>
            </p:spPr>
            <p:txBody>
              <a:bodyPr wrap="square" rtlCol="0">
                <a:spAutoFit/>
              </a:bodyPr>
              <a:lstStyle/>
              <a:p>
                <a:pPr fontAlgn="ctr"/>
                <a:r>
                  <a:rPr lang="ja-JP" altLang="en-US" sz="1400" b="1" dirty="0">
                    <a:latin typeface="メイリオ" panose="020B0604030504040204" pitchFamily="50" charset="-128"/>
                    <a:ea typeface="メイリオ" panose="020B0604030504040204" pitchFamily="50" charset="-128"/>
                  </a:rPr>
                  <a:t>朝のすみだ花体操 　　　</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毎日</a:t>
                </a:r>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9:15</a:t>
                </a:r>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9:30</a:t>
                </a:r>
              </a:p>
              <a:p>
                <a:pPr fontAlgn="ctr"/>
                <a:r>
                  <a:rPr lang="ja-JP" altLang="en-US" sz="1400" b="1" dirty="0">
                    <a:latin typeface="メイリオ" panose="020B0604030504040204" pitchFamily="50" charset="-128"/>
                    <a:ea typeface="メイリオ" panose="020B0604030504040204" pitchFamily="50" charset="-128"/>
                  </a:rPr>
                  <a:t>おりがみサロン</a:t>
                </a:r>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毎週日曜日</a:t>
                </a:r>
                <a:r>
                  <a:rPr lang="en-US" altLang="ja-JP" sz="1400" b="1" dirty="0">
                    <a:latin typeface="メイリオ" panose="020B0604030504040204" pitchFamily="50" charset="-128"/>
                    <a:ea typeface="メイリオ" panose="020B0604030504040204" pitchFamily="50" charset="-128"/>
                  </a:rPr>
                  <a:t>               13:30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16:45</a:t>
                </a:r>
              </a:p>
              <a:p>
                <a:pPr fontAlgn="ctr"/>
                <a:r>
                  <a:rPr lang="ja-JP" altLang="en-US" sz="1400" b="1" dirty="0">
                    <a:latin typeface="メイリオ" panose="020B0604030504040204" pitchFamily="50" charset="-128"/>
                    <a:ea typeface="メイリオ" panose="020B0604030504040204" pitchFamily="50" charset="-128"/>
                  </a:rPr>
                  <a:t>ぬりえとちぎり絵の広場 </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毎週火曜日　　　　　</a:t>
                </a:r>
                <a:r>
                  <a:rPr lang="en-US" altLang="ja-JP" sz="1400" b="1" dirty="0">
                    <a:latin typeface="メイリオ" panose="020B0604030504040204" pitchFamily="50" charset="-128"/>
                    <a:ea typeface="メイリオ" panose="020B0604030504040204" pitchFamily="50" charset="-128"/>
                  </a:rPr>
                  <a:t>14:00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16:00</a:t>
                </a:r>
              </a:p>
              <a:p>
                <a:pPr fontAlgn="ctr"/>
                <a:r>
                  <a:rPr lang="ja-JP" altLang="en-US" sz="1400" b="1" dirty="0">
                    <a:latin typeface="メイリオ" panose="020B0604030504040204" pitchFamily="50" charset="-128"/>
                    <a:ea typeface="メイリオ" panose="020B0604030504040204" pitchFamily="50" charset="-128"/>
                  </a:rPr>
                  <a:t>ダーツサロン　　　　　 </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毎週火・木・土曜日➀  </a:t>
                </a:r>
                <a:r>
                  <a:rPr lang="en-US" altLang="ja-JP" sz="1400" b="1" dirty="0">
                    <a:latin typeface="メイリオ" panose="020B0604030504040204" pitchFamily="50" charset="-128"/>
                    <a:ea typeface="メイリオ" panose="020B0604030504040204" pitchFamily="50" charset="-128"/>
                  </a:rPr>
                  <a:t>9:00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12:00</a:t>
                </a:r>
              </a:p>
              <a:p>
                <a:pPr fontAlgn="ctr"/>
                <a:r>
                  <a:rPr lang="ja-JP" altLang="en-US" sz="1400" b="1" dirty="0">
                    <a:latin typeface="メイリオ" panose="020B0604030504040204" pitchFamily="50" charset="-128"/>
                    <a:ea typeface="メイリオ" panose="020B0604030504040204" pitchFamily="50" charset="-128"/>
                  </a:rPr>
                  <a:t>　　　　　　　　　　　　　　　　　　　　  </a:t>
                </a:r>
                <a:endParaRPr lang="en-US" altLang="ja-JP" sz="1400" b="1" dirty="0">
                  <a:latin typeface="メイリオ" panose="020B0604030504040204" pitchFamily="50" charset="-128"/>
                  <a:ea typeface="メイリオ" panose="020B0604030504040204" pitchFamily="50" charset="-128"/>
                </a:endParaRPr>
              </a:p>
              <a:p>
                <a:pPr fontAlgn="ctr"/>
                <a:r>
                  <a:rPr lang="ja-JP" altLang="en-US" sz="1400" b="1" dirty="0">
                    <a:latin typeface="メイリオ" panose="020B0604030504040204" pitchFamily="50" charset="-128"/>
                    <a:ea typeface="メイリオ" panose="020B0604030504040204" pitchFamily="50" charset="-128"/>
                  </a:rPr>
                  <a:t>体操、盆踊り（ホール） </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毎週木曜日 </a:t>
                </a:r>
                <a:r>
                  <a:rPr lang="en-US" altLang="ja-JP" sz="1400" b="1" dirty="0">
                    <a:latin typeface="メイリオ" panose="020B0604030504040204" pitchFamily="50" charset="-128"/>
                    <a:ea typeface="メイリオ" panose="020B0604030504040204" pitchFamily="50" charset="-128"/>
                  </a:rPr>
                  <a:t>              10:00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11:45</a:t>
                </a:r>
              </a:p>
              <a:p>
                <a:pPr fontAlgn="ctr"/>
                <a:r>
                  <a:rPr lang="ja-JP" altLang="en-US" sz="1400" b="1" dirty="0">
                    <a:latin typeface="メイリオ" panose="020B0604030504040204" pitchFamily="50" charset="-128"/>
                    <a:ea typeface="メイリオ" panose="020B0604030504040204" pitchFamily="50" charset="-128"/>
                  </a:rPr>
                  <a:t>輪投げ（ホール）　　　 </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毎週木曜日 </a:t>
                </a:r>
                <a:r>
                  <a:rPr lang="en-US" altLang="ja-JP" sz="1400" b="1" dirty="0">
                    <a:latin typeface="メイリオ" panose="020B0604030504040204" pitchFamily="50" charset="-128"/>
                    <a:ea typeface="メイリオ" panose="020B0604030504040204" pitchFamily="50" charset="-128"/>
                  </a:rPr>
                  <a:t>              13:00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16:00</a:t>
                </a:r>
              </a:p>
              <a:p>
                <a:pPr fontAlgn="ctr"/>
                <a:r>
                  <a:rPr lang="ja-JP" altLang="en-US" sz="1400" b="1" dirty="0">
                    <a:latin typeface="メイリオ" panose="020B0604030504040204" pitchFamily="50" charset="-128"/>
                    <a:ea typeface="メイリオ" panose="020B0604030504040204" pitchFamily="50" charset="-128"/>
                  </a:rPr>
                  <a:t>卓球（ホール）   　　　 </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毎週木曜日 </a:t>
                </a:r>
                <a:r>
                  <a:rPr lang="en-US" altLang="ja-JP" sz="1400" b="1" dirty="0">
                    <a:latin typeface="メイリオ" panose="020B0604030504040204" pitchFamily="50" charset="-128"/>
                    <a:ea typeface="メイリオ" panose="020B0604030504040204" pitchFamily="50" charset="-128"/>
                  </a:rPr>
                  <a:t>              13:00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16:00</a:t>
                </a:r>
              </a:p>
              <a:p>
                <a:pPr fontAlgn="ctr"/>
                <a:r>
                  <a:rPr lang="ja-JP" altLang="en-US" sz="1400" b="1" dirty="0">
                    <a:latin typeface="メイリオ" panose="020B0604030504040204" pitchFamily="50" charset="-128"/>
                    <a:ea typeface="メイリオ" panose="020B0604030504040204" pitchFamily="50" charset="-128"/>
                  </a:rPr>
                  <a:t>カラオケ（和室）　　　</a:t>
                </a:r>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毎週木曜日　　　　①</a:t>
                </a:r>
                <a:r>
                  <a:rPr lang="en-US" altLang="ja-JP" sz="1400" b="1" dirty="0">
                    <a:latin typeface="メイリオ" panose="020B0604030504040204" pitchFamily="50" charset="-128"/>
                    <a:ea typeface="メイリオ" panose="020B0604030504040204" pitchFamily="50" charset="-128"/>
                  </a:rPr>
                  <a:t>10:00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11:45</a:t>
                </a:r>
              </a:p>
              <a:p>
                <a:pPr fontAlgn="ctr"/>
                <a:r>
                  <a:rPr lang="ja-JP" altLang="en-US" sz="1100" b="1" dirty="0">
                    <a:latin typeface="メイリオ" panose="020B0604030504040204" pitchFamily="50" charset="-128"/>
                    <a:ea typeface="メイリオ" panose="020B0604030504040204" pitchFamily="50" charset="-128"/>
                  </a:rPr>
                  <a:t>　　　　　　　　　　　　　　　　　　　　</a:t>
                </a:r>
                <a:endParaRPr lang="en-US" altLang="ja-JP" sz="1100" b="1"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E99C42E1-6558-CB5C-16A9-FBF38B8EFC6C}"/>
                  </a:ext>
                </a:extLst>
              </p:cNvPr>
              <p:cNvSpPr txBox="1"/>
              <p:nvPr/>
            </p:nvSpPr>
            <p:spPr>
              <a:xfrm>
                <a:off x="4492011" y="9976382"/>
                <a:ext cx="1877284"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➁</a:t>
                </a:r>
                <a:r>
                  <a:rPr lang="en-US" altLang="ja-JP" sz="1400" b="1" dirty="0">
                    <a:latin typeface="メイリオ" panose="020B0604030504040204" pitchFamily="50" charset="-128"/>
                    <a:ea typeface="メイリオ" panose="020B0604030504040204" pitchFamily="50" charset="-128"/>
                  </a:rPr>
                  <a:t>13:30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15:45</a:t>
                </a:r>
                <a:endParaRPr kumimoji="1" lang="ja-JP" altLang="en-US" sz="1400" dirty="0"/>
              </a:p>
            </p:txBody>
          </p:sp>
          <p:sp>
            <p:nvSpPr>
              <p:cNvPr id="38" name="テキスト ボックス 37">
                <a:extLst>
                  <a:ext uri="{FF2B5EF4-FFF2-40B4-BE49-F238E27FC236}">
                    <a16:creationId xmlns:a16="http://schemas.microsoft.com/office/drawing/2014/main" id="{C62DAAE5-C5C3-AB8F-8B53-F4BCA7DA7CDC}"/>
                  </a:ext>
                </a:extLst>
              </p:cNvPr>
              <p:cNvSpPr txBox="1"/>
              <p:nvPr/>
            </p:nvSpPr>
            <p:spPr>
              <a:xfrm>
                <a:off x="4485771" y="8896723"/>
                <a:ext cx="1765461"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➁</a:t>
                </a:r>
                <a:r>
                  <a:rPr lang="en-US" altLang="ja-JP" sz="1400" b="1" dirty="0">
                    <a:latin typeface="メイリオ" panose="020B0604030504040204" pitchFamily="50" charset="-128"/>
                    <a:ea typeface="メイリオ" panose="020B0604030504040204" pitchFamily="50" charset="-128"/>
                  </a:rPr>
                  <a:t>13:00</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17:00</a:t>
                </a:r>
                <a:endParaRPr kumimoji="1" lang="ja-JP" altLang="en-US" sz="1400" dirty="0"/>
              </a:p>
            </p:txBody>
          </p:sp>
        </p:grpSp>
      </p:grpSp>
    </p:spTree>
    <p:extLst>
      <p:ext uri="{BB962C8B-B14F-4D97-AF65-F5344CB8AC3E}">
        <p14:creationId xmlns:p14="http://schemas.microsoft.com/office/powerpoint/2010/main" val="234173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D7CA7286-0B14-B202-4C35-56AF43FD73F2}"/>
              </a:ext>
            </a:extLst>
          </p:cNvPr>
          <p:cNvSpPr/>
          <p:nvPr/>
        </p:nvSpPr>
        <p:spPr>
          <a:xfrm>
            <a:off x="93043" y="7710177"/>
            <a:ext cx="6689190" cy="2453465"/>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55600" indent="-266700">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marL="355600" indent="-266700">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marL="355600" indent="-266700">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marL="355600" indent="-266700">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marL="355600" indent="-266700">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marL="355600" indent="-266700">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marL="355600" indent="-266700">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marL="355600" indent="-266700" defTabSz="447675">
              <a:lnSpc>
                <a:spcPts val="1200"/>
              </a:lnSpc>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日時</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①コース　</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12</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日（月）、</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23</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日（月）　</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14:00</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15:30</a:t>
            </a:r>
          </a:p>
          <a:p>
            <a:pPr defTabSz="447675">
              <a:lnSpc>
                <a:spcPts val="1200"/>
              </a:lnSpc>
            </a:pP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②コース　</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12</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日（木）</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13:00</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14:30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25</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日（水）</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14:00</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15:30</a:t>
            </a:r>
          </a:p>
          <a:p>
            <a:pPr defTabSz="447675">
              <a:lnSpc>
                <a:spcPts val="1200"/>
              </a:lnSpc>
            </a:pP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どちらか</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コースのお申込みになります</a:t>
            </a:r>
            <a:endPar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defTabSz="447675">
              <a:lnSpc>
                <a:spcPts val="1200"/>
              </a:lnSpc>
            </a:pPr>
            <a:endPar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defTabSz="447675">
              <a:lnSpc>
                <a:spcPts val="1200"/>
              </a:lnSpc>
            </a:pP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場所</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dirty="0">
                <a:solidFill>
                  <a:srgbClr val="F92323"/>
                </a:solidFill>
                <a:latin typeface="メイリオ" panose="020B0604030504040204" pitchFamily="50" charset="-128"/>
                <a:ea typeface="メイリオ" panose="020B0604030504040204" pitchFamily="50" charset="-128"/>
              </a:rPr>
              <a:t>立花四丁目集会所　多目的室</a:t>
            </a:r>
            <a:endParaRPr lang="en-US" altLang="ja-JP" sz="1200" b="1" dirty="0">
              <a:solidFill>
                <a:srgbClr val="F92323"/>
              </a:solidFill>
              <a:latin typeface="メイリオ" panose="020B0604030504040204" pitchFamily="50" charset="-128"/>
              <a:ea typeface="メイリオ" panose="020B0604030504040204" pitchFamily="50" charset="-128"/>
            </a:endParaRPr>
          </a:p>
          <a:p>
            <a:pPr indent="88900" defTabSz="447675">
              <a:lnSpc>
                <a:spcPts val="1200"/>
              </a:lnSpc>
            </a:pPr>
            <a:r>
              <a:rPr lang="ja-JP" altLang="en-US" sz="1200" b="1" dirty="0">
                <a:solidFill>
                  <a:schemeClr val="tx1"/>
                </a:solidFill>
                <a:latin typeface="メイリオ" panose="020B0604030504040204" pitchFamily="50" charset="-128"/>
                <a:ea typeface="メイリオ" panose="020B0604030504040204" pitchFamily="50" charset="-128"/>
              </a:rPr>
              <a:t>申込</a:t>
            </a:r>
            <a:r>
              <a:rPr lang="en-US" altLang="ja-JP" sz="1200" b="1" dirty="0">
                <a:solidFill>
                  <a:schemeClr val="tx1"/>
                </a:solidFill>
                <a:latin typeface="メイリオ" panose="020B0604030504040204" pitchFamily="50" charset="-128"/>
                <a:ea typeface="メイリオ" panose="020B0604030504040204" pitchFamily="50" charset="-128"/>
              </a:rPr>
              <a:t>		</a:t>
            </a:r>
            <a:r>
              <a:rPr lang="ja-JP" altLang="en-US" sz="1200" b="1" dirty="0">
                <a:solidFill>
                  <a:schemeClr val="tx1"/>
                </a:solidFill>
                <a:latin typeface="メイリオ" panose="020B0604030504040204" pitchFamily="50" charset="-128"/>
                <a:ea typeface="メイリオ" panose="020B0604030504040204" pitchFamily="50" charset="-128"/>
              </a:rPr>
              <a:t> </a:t>
            </a:r>
            <a:r>
              <a:rPr lang="en-US" altLang="ja-JP" sz="1200" b="1" dirty="0">
                <a:solidFill>
                  <a:schemeClr val="tx1"/>
                </a:solidFill>
                <a:latin typeface="メイリオ" panose="020B0604030504040204" pitchFamily="50" charset="-128"/>
                <a:ea typeface="メイリオ" panose="020B0604030504040204" pitchFamily="50" charset="-128"/>
              </a:rPr>
              <a:t>:	11</a:t>
            </a:r>
            <a:r>
              <a:rPr lang="ja-JP" altLang="en-US" sz="1200" b="1" dirty="0">
                <a:solidFill>
                  <a:schemeClr val="tx1"/>
                </a:solidFill>
                <a:latin typeface="メイリオ" panose="020B0604030504040204" pitchFamily="50" charset="-128"/>
                <a:ea typeface="メイリオ" panose="020B0604030504040204" pitchFamily="50" charset="-128"/>
              </a:rPr>
              <a:t>月</a:t>
            </a:r>
            <a:r>
              <a:rPr lang="en-US" altLang="ja-JP" sz="1200" b="1" dirty="0">
                <a:solidFill>
                  <a:schemeClr val="tx1"/>
                </a:solidFill>
                <a:latin typeface="メイリオ" panose="020B0604030504040204" pitchFamily="50" charset="-128"/>
                <a:ea typeface="メイリオ" panose="020B0604030504040204" pitchFamily="50" charset="-128"/>
              </a:rPr>
              <a:t>16</a:t>
            </a:r>
            <a:r>
              <a:rPr lang="ja-JP" altLang="en-US" sz="1200" b="1" dirty="0">
                <a:solidFill>
                  <a:schemeClr val="tx1"/>
                </a:solidFill>
                <a:latin typeface="メイリオ" panose="020B0604030504040204" pitchFamily="50" charset="-128"/>
                <a:ea typeface="メイリオ" panose="020B0604030504040204" pitchFamily="50" charset="-128"/>
              </a:rPr>
              <a:t>日（土）～</a:t>
            </a:r>
            <a:endParaRPr lang="en-US" altLang="ja-JP" sz="1200" b="1" dirty="0">
              <a:solidFill>
                <a:schemeClr val="tx1"/>
              </a:solidFill>
              <a:latin typeface="メイリオ" panose="020B0604030504040204" pitchFamily="50" charset="-128"/>
              <a:ea typeface="メイリオ" panose="020B0604030504040204" pitchFamily="50" charset="-128"/>
            </a:endParaRPr>
          </a:p>
          <a:p>
            <a:pPr marL="88900" defTabSz="447675">
              <a:lnSpc>
                <a:spcPts val="1200"/>
              </a:lnSpc>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定員</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15</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名（申込先着順）</a:t>
            </a:r>
            <a:endPar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88900" defTabSz="447675">
              <a:lnSpc>
                <a:spcPts val="1200"/>
              </a:lnSpc>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費用</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無料</a:t>
            </a:r>
            <a:endPar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88900" defTabSz="447675">
              <a:lnSpc>
                <a:spcPts val="1200"/>
              </a:lnSpc>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講師</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Kiko</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先生</a:t>
            </a:r>
            <a:endPar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88900" defTabSz="447675">
              <a:lnSpc>
                <a:spcPts val="1200"/>
              </a:lnSpc>
            </a:pP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持物</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個人登録証、動きやすく裸足になれる服装、汗拭きタオル、ボールペン、</a:t>
            </a:r>
            <a:endPar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88900">
              <a:lnSpc>
                <a:spcPts val="1200"/>
              </a:lnSpc>
            </a:pP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日本手ぬぐい</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枚、硬めのバスタオル</a:t>
            </a:r>
            <a:r>
              <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200" b="1" kern="100" dirty="0">
                <a:latin typeface="メイリオ" panose="020B0604030504040204" pitchFamily="50" charset="-128"/>
                <a:ea typeface="メイリオ" panose="020B0604030504040204" pitchFamily="50" charset="-128"/>
                <a:cs typeface="Times New Roman" panose="02020603050405020304" pitchFamily="18" charset="0"/>
              </a:rPr>
              <a:t>枚、飲料（ノンカフェイン）</a:t>
            </a:r>
            <a:endParaRPr lang="en-US" altLang="ja-JP" sz="1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88900">
              <a:lnSpc>
                <a:spcPts val="1200"/>
              </a:lnSpc>
            </a:pP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初回に簡単な書類のご記入とお話を伺います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88900">
              <a:lnSpc>
                <a:spcPts val="1200"/>
              </a:lnSpc>
            </a:pP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受講前に血圧と体調を伺います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nSpc>
                <a:spcPts val="1200"/>
              </a:lnSpc>
            </a:pPr>
            <a:endParaRPr lang="en-US" altLang="ja-JP" sz="1050" kern="100" dirty="0">
              <a:ea typeface="HG創英角ｺﾞｼｯｸUB" panose="020B0909000000000000" pitchFamily="49" charset="-128"/>
              <a:cs typeface="Times New Roman" panose="02020603050405020304" pitchFamily="18" charset="0"/>
            </a:endParaRPr>
          </a:p>
          <a:p>
            <a:pPr>
              <a:lnSpc>
                <a:spcPts val="1200"/>
              </a:lnSpc>
            </a:pPr>
            <a:endParaRPr lang="en-US" sz="1050" kern="100" dirty="0">
              <a:ea typeface="HG創英角ｺﾞｼｯｸUB" panose="020B0909000000000000" pitchFamily="49" charset="-128"/>
              <a:cs typeface="Times New Roman" panose="02020603050405020304" pitchFamily="18" charset="0"/>
            </a:endParaRPr>
          </a:p>
          <a:p>
            <a:pPr>
              <a:lnSpc>
                <a:spcPts val="1200"/>
              </a:lnSpc>
            </a:pP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307F9C41-C7B4-CA33-5860-EA41C18AA9AD}"/>
              </a:ext>
            </a:extLst>
          </p:cNvPr>
          <p:cNvSpPr/>
          <p:nvPr/>
        </p:nvSpPr>
        <p:spPr>
          <a:xfrm>
            <a:off x="5842864" y="2436607"/>
            <a:ext cx="663257" cy="448379"/>
          </a:xfrm>
          <a:prstGeom prst="rect">
            <a:avLst/>
          </a:prstGeom>
          <a:solidFill>
            <a:schemeClr val="bg1"/>
          </a:solidFill>
          <a:ln>
            <a:solidFill>
              <a:schemeClr val="bg1"/>
            </a:solidFill>
          </a:ln>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DD75A8B5-877C-88F7-CD61-83DC8E4C35C7}"/>
              </a:ext>
            </a:extLst>
          </p:cNvPr>
          <p:cNvSpPr/>
          <p:nvPr/>
        </p:nvSpPr>
        <p:spPr>
          <a:xfrm>
            <a:off x="3396749" y="79747"/>
            <a:ext cx="3387749" cy="2816769"/>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47347072-5BF0-F4E1-01F9-F10F5FA35CB4}"/>
              </a:ext>
            </a:extLst>
          </p:cNvPr>
          <p:cNvSpPr/>
          <p:nvPr/>
        </p:nvSpPr>
        <p:spPr>
          <a:xfrm>
            <a:off x="93044" y="79748"/>
            <a:ext cx="3252150" cy="2816769"/>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grpSp>
        <p:nvGrpSpPr>
          <p:cNvPr id="6" name="グループ化 5">
            <a:extLst>
              <a:ext uri="{FF2B5EF4-FFF2-40B4-BE49-F238E27FC236}">
                <a16:creationId xmlns:a16="http://schemas.microsoft.com/office/drawing/2014/main" id="{D3B3FEEB-5C8A-88E3-9A9D-96546262F580}"/>
              </a:ext>
            </a:extLst>
          </p:cNvPr>
          <p:cNvGrpSpPr/>
          <p:nvPr/>
        </p:nvGrpSpPr>
        <p:grpSpPr>
          <a:xfrm>
            <a:off x="-26846" y="153539"/>
            <a:ext cx="3348399" cy="536173"/>
            <a:chOff x="3393848" y="6705556"/>
            <a:chExt cx="1636263" cy="360000"/>
          </a:xfrm>
          <a:solidFill>
            <a:srgbClr val="0070C0"/>
          </a:solidFill>
        </p:grpSpPr>
        <p:sp>
          <p:nvSpPr>
            <p:cNvPr id="8" name="角丸四角形 108">
              <a:extLst>
                <a:ext uri="{FF2B5EF4-FFF2-40B4-BE49-F238E27FC236}">
                  <a16:creationId xmlns:a16="http://schemas.microsoft.com/office/drawing/2014/main" id="{DCBC32A3-9811-E9FE-4CE6-7F6BE2053B25}"/>
                </a:ext>
              </a:extLst>
            </p:cNvPr>
            <p:cNvSpPr/>
            <p:nvPr/>
          </p:nvSpPr>
          <p:spPr>
            <a:xfrm>
              <a:off x="3497948" y="6705556"/>
              <a:ext cx="1475496" cy="360000"/>
            </a:xfrm>
            <a:prstGeom prst="roundRect">
              <a:avLst>
                <a:gd name="adj" fmla="val 26483"/>
              </a:avLst>
            </a:prstGeom>
            <a:grp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dist">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00A664C6-329E-E1BA-5237-F9956824C2D6}"/>
                </a:ext>
              </a:extLst>
            </p:cNvPr>
            <p:cNvSpPr txBox="1"/>
            <p:nvPr/>
          </p:nvSpPr>
          <p:spPr>
            <a:xfrm>
              <a:off x="3393848" y="6784679"/>
              <a:ext cx="1636263" cy="229009"/>
            </a:xfrm>
            <a:prstGeom prst="rect">
              <a:avLst/>
            </a:prstGeom>
            <a:noFill/>
          </p:spPr>
          <p:txBody>
            <a:bodyPr wrap="square" rtlCol="0">
              <a:spAutoFit/>
            </a:bodyPr>
            <a:lstStyle/>
            <a:p>
              <a:pPr algn="ct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3" name="角丸四角形 108">
            <a:extLst>
              <a:ext uri="{FF2B5EF4-FFF2-40B4-BE49-F238E27FC236}">
                <a16:creationId xmlns:a16="http://schemas.microsoft.com/office/drawing/2014/main" id="{BD1877AB-8262-3066-2442-8A01D4549E94}"/>
              </a:ext>
            </a:extLst>
          </p:cNvPr>
          <p:cNvSpPr/>
          <p:nvPr/>
        </p:nvSpPr>
        <p:spPr>
          <a:xfrm>
            <a:off x="3577215" y="153539"/>
            <a:ext cx="3014102" cy="538092"/>
          </a:xfrm>
          <a:prstGeom prst="roundRect">
            <a:avLst>
              <a:gd name="adj" fmla="val 26483"/>
            </a:avLst>
          </a:prstGeom>
          <a:solidFill>
            <a:srgbClr val="FFC000"/>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dist">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15BB4EC0-C7CC-46BB-CF2F-74AE2FE24974}"/>
              </a:ext>
            </a:extLst>
          </p:cNvPr>
          <p:cNvSpPr txBox="1"/>
          <p:nvPr/>
        </p:nvSpPr>
        <p:spPr>
          <a:xfrm>
            <a:off x="3425160" y="895969"/>
            <a:ext cx="3359337" cy="2000548"/>
          </a:xfrm>
          <a:prstGeom prst="rect">
            <a:avLst/>
          </a:prstGeom>
          <a:noFill/>
        </p:spPr>
        <p:txBody>
          <a:bodyPr wrap="square">
            <a:spAutoFit/>
          </a:bodyPr>
          <a:lstStyle/>
          <a:p>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17</a:t>
            </a:r>
            <a:r>
              <a:rPr lang="ja-JP" altLang="en-US" sz="1300" b="1" dirty="0">
                <a:latin typeface="メイリオ" panose="020B0604030504040204" pitchFamily="50" charset="-128"/>
                <a:ea typeface="メイリオ" panose="020B0604030504040204" pitchFamily="50" charset="-128"/>
              </a:rPr>
              <a:t>日（火）</a:t>
            </a:r>
            <a:r>
              <a:rPr lang="en-US" altLang="ja-JP" sz="1300" b="1" dirty="0">
                <a:latin typeface="メイリオ" panose="020B0604030504040204" pitchFamily="50" charset="-128"/>
                <a:ea typeface="メイリオ" panose="020B0604030504040204" pitchFamily="50" charset="-128"/>
              </a:rPr>
              <a:t>/24</a:t>
            </a:r>
            <a:r>
              <a:rPr lang="ja-JP" altLang="en-US" sz="1300" b="1" dirty="0">
                <a:latin typeface="メイリオ" panose="020B0604030504040204" pitchFamily="50" charset="-128"/>
                <a:ea typeface="メイリオ" panose="020B0604030504040204" pitchFamily="50" charset="-128"/>
              </a:rPr>
              <a:t>日（火）</a:t>
            </a:r>
            <a:endParaRPr lang="en-US" altLang="ja-JP" sz="1300" b="1" dirty="0">
              <a:latin typeface="メイリオ" panose="020B0604030504040204" pitchFamily="50" charset="-128"/>
              <a:ea typeface="メイリオ" panose="020B0604030504040204" pitchFamily="50" charset="-128"/>
            </a:endParaRPr>
          </a:p>
          <a:p>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10:00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11:00</a:t>
            </a:r>
          </a:p>
          <a:p>
            <a:pPr>
              <a:tabLst>
                <a:tab pos="898525" algn="l"/>
              </a:tabLst>
            </a:pPr>
            <a:r>
              <a:rPr lang="ja-JP" altLang="en-US" sz="1300" b="1" dirty="0">
                <a:latin typeface="メイリオ" panose="020B0604030504040204" pitchFamily="50" charset="-128"/>
                <a:ea typeface="メイリオ" panose="020B0604030504040204" pitchFamily="50" charset="-128"/>
              </a:rPr>
              <a:t>場所　　：</a:t>
            </a:r>
            <a:r>
              <a:rPr lang="ja-JP" altLang="en-US" sz="1300" b="1" dirty="0">
                <a:solidFill>
                  <a:srgbClr val="F92323"/>
                </a:solidFill>
                <a:latin typeface="メイリオ" panose="020B0604030504040204" pitchFamily="50" charset="-128"/>
                <a:ea typeface="メイリオ" panose="020B0604030504040204" pitchFamily="50" charset="-128"/>
              </a:rPr>
              <a:t>立花四丁目集会所　多目的室</a:t>
            </a:r>
          </a:p>
          <a:p>
            <a:r>
              <a:rPr lang="ja-JP" altLang="en-US" sz="1300" b="1" dirty="0">
                <a:latin typeface="メイリオ" panose="020B0604030504040204" pitchFamily="50" charset="-128"/>
                <a:ea typeface="メイリオ" panose="020B0604030504040204" pitchFamily="50" charset="-128"/>
              </a:rPr>
              <a:t>定員　　：</a:t>
            </a:r>
            <a:r>
              <a:rPr lang="en-US" altLang="ja-JP" sz="1300" b="1" dirty="0">
                <a:latin typeface="メイリオ" panose="020B0604030504040204" pitchFamily="50" charset="-128"/>
                <a:ea typeface="メイリオ" panose="020B0604030504040204" pitchFamily="50" charset="-128"/>
              </a:rPr>
              <a:t>15</a:t>
            </a:r>
            <a:r>
              <a:rPr lang="ja-JP" altLang="en-US" sz="1300" b="1" dirty="0">
                <a:latin typeface="メイリオ" panose="020B0604030504040204" pitchFamily="50" charset="-128"/>
                <a:ea typeface="メイリオ" panose="020B0604030504040204" pitchFamily="50" charset="-128"/>
              </a:rPr>
              <a:t>名</a:t>
            </a:r>
          </a:p>
          <a:p>
            <a:r>
              <a:rPr lang="ja-JP" altLang="en-US" sz="1300" b="1" dirty="0">
                <a:latin typeface="メイリオ" panose="020B0604030504040204" pitchFamily="50" charset="-128"/>
                <a:ea typeface="メイリオ" panose="020B0604030504040204" pitchFamily="50" charset="-128"/>
              </a:rPr>
              <a:t>費用　　：無料　</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講師　　：なつみ先生</a:t>
            </a:r>
            <a:endParaRPr lang="en-US" altLang="ja-JP" sz="1300" b="1" dirty="0">
              <a:latin typeface="メイリオ" panose="020B0604030504040204" pitchFamily="50" charset="-128"/>
              <a:ea typeface="メイリオ" panose="020B0604030504040204" pitchFamily="50" charset="-128"/>
            </a:endParaRPr>
          </a:p>
          <a:p>
            <a:endParaRPr lang="en-US" altLang="ja-JP" sz="1300" b="1" dirty="0">
              <a:latin typeface="メイリオ" panose="020B0604030504040204" pitchFamily="50" charset="-128"/>
              <a:ea typeface="メイリオ" panose="020B0604030504040204" pitchFamily="50" charset="-128"/>
            </a:endParaRPr>
          </a:p>
          <a:p>
            <a:r>
              <a:rPr lang="en-US" altLang="ja-JP" sz="1100" b="1" dirty="0">
                <a:solidFill>
                  <a:schemeClr val="accent1">
                    <a:lumMod val="75000"/>
                  </a:schemeClr>
                </a:solidFill>
                <a:latin typeface="メイリオ" panose="020B0604030504040204" pitchFamily="50" charset="-128"/>
                <a:ea typeface="メイリオ" panose="020B0604030504040204" pitchFamily="50" charset="-128"/>
              </a:rPr>
              <a:t>※</a:t>
            </a:r>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立花四丁目多目的室では定員の増加が可能です</a:t>
            </a:r>
          </a:p>
          <a:p>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　参加ご希望の方は当日の朝、先着順で</a:t>
            </a:r>
            <a:r>
              <a:rPr lang="en-US" altLang="ja-JP" sz="1100" b="1" dirty="0">
                <a:solidFill>
                  <a:schemeClr val="accent1">
                    <a:lumMod val="75000"/>
                  </a:schemeClr>
                </a:solidFill>
                <a:latin typeface="メイリオ" panose="020B0604030504040204" pitchFamily="50" charset="-128"/>
                <a:ea typeface="メイリオ" panose="020B0604030504040204" pitchFamily="50" charset="-128"/>
              </a:rPr>
              <a:t>15</a:t>
            </a:r>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名に</a:t>
            </a:r>
          </a:p>
          <a:p>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　達するまで受け付けます</a:t>
            </a:r>
          </a:p>
        </p:txBody>
      </p:sp>
      <p:sp>
        <p:nvSpPr>
          <p:cNvPr id="15" name="テキスト ボックス 14">
            <a:extLst>
              <a:ext uri="{FF2B5EF4-FFF2-40B4-BE49-F238E27FC236}">
                <a16:creationId xmlns:a16="http://schemas.microsoft.com/office/drawing/2014/main" id="{D3DB37B1-6CFC-6350-42EC-EDEED63E06E0}"/>
              </a:ext>
            </a:extLst>
          </p:cNvPr>
          <p:cNvSpPr txBox="1"/>
          <p:nvPr/>
        </p:nvSpPr>
        <p:spPr>
          <a:xfrm>
            <a:off x="3595215" y="271382"/>
            <a:ext cx="2996102" cy="400110"/>
          </a:xfrm>
          <a:prstGeom prst="rect">
            <a:avLst/>
          </a:prstGeom>
          <a:noFill/>
        </p:spPr>
        <p:txBody>
          <a:bodyPr wrap="square" rtlCol="0">
            <a:spAutoFit/>
          </a:bodyPr>
          <a:lstStyle/>
          <a:p>
            <a:pPr algn="ctr"/>
            <a:r>
              <a:rPr kumimoji="1" lang="en-US" altLang="ja-JP" sz="2000" b="1" dirty="0">
                <a:solidFill>
                  <a:schemeClr val="bg1"/>
                </a:solidFill>
                <a:latin typeface="メイリオ" panose="020B0604030504040204" pitchFamily="50" charset="-128"/>
                <a:ea typeface="メイリオ" panose="020B0604030504040204" pitchFamily="50" charset="-128"/>
              </a:rPr>
              <a:t>Let’s Dancing</a:t>
            </a:r>
            <a:r>
              <a:rPr kumimoji="1" lang="ja-JP" altLang="en-US" sz="2000" b="1" i="1" dirty="0">
                <a:solidFill>
                  <a:schemeClr val="bg1"/>
                </a:solidFill>
                <a:latin typeface="メイリオ" panose="020B0604030504040204" pitchFamily="50" charset="-128"/>
                <a:ea typeface="メイリオ" panose="020B0604030504040204" pitchFamily="50" charset="-128"/>
              </a:rPr>
              <a:t>♪</a:t>
            </a:r>
            <a:endParaRPr kumimoji="1" lang="en-US" altLang="ja-JP" sz="2000" b="1" i="1" dirty="0">
              <a:solidFill>
                <a:schemeClr val="bg1"/>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CD231CCB-0CB2-C669-3EE0-02F349907287}"/>
              </a:ext>
            </a:extLst>
          </p:cNvPr>
          <p:cNvSpPr txBox="1"/>
          <p:nvPr/>
        </p:nvSpPr>
        <p:spPr>
          <a:xfrm>
            <a:off x="186182" y="130730"/>
            <a:ext cx="3019411" cy="523220"/>
          </a:xfrm>
          <a:prstGeom prst="rect">
            <a:avLst/>
          </a:prstGeom>
          <a:noFill/>
        </p:spPr>
        <p:txBody>
          <a:bodyPr wrap="square" rtlCol="0">
            <a:spAutoFit/>
          </a:bodyPr>
          <a:lstStyle/>
          <a:p>
            <a:pPr algn="ctr"/>
            <a:r>
              <a:rPr kumimoji="1" lang="ja-JP" altLang="en-US" sz="2800" dirty="0">
                <a:ln w="3175">
                  <a:noFill/>
                </a:ln>
                <a:latin typeface="HGP創英角ｺﾞｼｯｸUB" panose="020B0900000000000000" pitchFamily="50" charset="-128"/>
                <a:ea typeface="HGP創英角ｺﾞｼｯｸUB" panose="020B0900000000000000" pitchFamily="50" charset="-128"/>
              </a:rPr>
              <a:t> </a:t>
            </a:r>
            <a:r>
              <a:rPr kumimoji="1" lang="ja-JP" altLang="en-US" sz="2000" b="1" dirty="0">
                <a:ln w="3175">
                  <a:noFill/>
                </a:ln>
                <a:solidFill>
                  <a:schemeClr val="bg1"/>
                </a:solidFill>
                <a:latin typeface="メイリオ" panose="020B0604030504040204" pitchFamily="50" charset="-128"/>
                <a:ea typeface="メイリオ" panose="020B0604030504040204" pitchFamily="50" charset="-128"/>
              </a:rPr>
              <a:t>立花ゆうゆう体操</a:t>
            </a:r>
            <a:endParaRPr kumimoji="1" lang="ja-JP" altLang="en-US" sz="2800" b="1" dirty="0">
              <a:ln w="3175">
                <a:noFill/>
              </a:ln>
              <a:solidFill>
                <a:schemeClr val="bg1"/>
              </a:solidFill>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12FBB21D-59F4-F577-A026-9D6A4042874C}"/>
              </a:ext>
            </a:extLst>
          </p:cNvPr>
          <p:cNvSpPr txBox="1"/>
          <p:nvPr/>
        </p:nvSpPr>
        <p:spPr>
          <a:xfrm>
            <a:off x="144599" y="885340"/>
            <a:ext cx="3432616" cy="1969770"/>
          </a:xfrm>
          <a:prstGeom prst="rect">
            <a:avLst/>
          </a:prstGeom>
          <a:noFill/>
        </p:spPr>
        <p:txBody>
          <a:bodyPr wrap="square" rtlCol="0">
            <a:spAutoFit/>
          </a:bodyPr>
          <a:lstStyle/>
          <a:p>
            <a:r>
              <a:rPr kumimoji="1" lang="ja-JP" altLang="en-US" sz="1300" b="1" dirty="0">
                <a:latin typeface="メイリオ" panose="020B0604030504040204" pitchFamily="50" charset="-128"/>
                <a:ea typeface="メイリオ" panose="020B0604030504040204" pitchFamily="50" charset="-128"/>
              </a:rPr>
              <a:t>日時　：</a:t>
            </a:r>
            <a:r>
              <a:rPr kumimoji="1" lang="en-US" altLang="ja-JP" sz="1300" b="1" dirty="0">
                <a:latin typeface="メイリオ" panose="020B0604030504040204" pitchFamily="50" charset="-128"/>
                <a:ea typeface="メイリオ" panose="020B0604030504040204" pitchFamily="50" charset="-128"/>
              </a:rPr>
              <a:t>12</a:t>
            </a:r>
            <a:r>
              <a:rPr kumimoji="1" lang="ja-JP" altLang="en-US" sz="1300" b="1" dirty="0">
                <a:latin typeface="メイリオ" panose="020B0604030504040204" pitchFamily="50" charset="-128"/>
                <a:ea typeface="メイリオ" panose="020B0604030504040204" pitchFamily="50" charset="-128"/>
              </a:rPr>
              <a:t>月２日（月）</a:t>
            </a:r>
            <a:r>
              <a:rPr kumimoji="1" lang="en-US" altLang="ja-JP" sz="1300" b="1" dirty="0">
                <a:latin typeface="メイリオ" panose="020B0604030504040204" pitchFamily="50" charset="-128"/>
                <a:ea typeface="メイリオ" panose="020B0604030504040204" pitchFamily="50" charset="-128"/>
              </a:rPr>
              <a:t>/23</a:t>
            </a:r>
            <a:r>
              <a:rPr kumimoji="1" lang="ja-JP" altLang="en-US" sz="1300" b="1" dirty="0">
                <a:latin typeface="メイリオ" panose="020B0604030504040204" pitchFamily="50" charset="-128"/>
                <a:ea typeface="メイリオ" panose="020B0604030504040204" pitchFamily="50" charset="-128"/>
              </a:rPr>
              <a:t>日</a:t>
            </a:r>
            <a:r>
              <a:rPr kumimoji="1" lang="en-US" altLang="ja-JP" sz="1300" b="1" dirty="0">
                <a:latin typeface="メイリオ" panose="020B0604030504040204" pitchFamily="50" charset="-128"/>
                <a:ea typeface="メイリオ" panose="020B0604030504040204" pitchFamily="50" charset="-128"/>
              </a:rPr>
              <a:t>(</a:t>
            </a:r>
            <a:r>
              <a:rPr kumimoji="1" lang="ja-JP" altLang="en-US" sz="1300" b="1" dirty="0">
                <a:latin typeface="メイリオ" panose="020B0604030504040204" pitchFamily="50" charset="-128"/>
                <a:ea typeface="メイリオ" panose="020B0604030504040204" pitchFamily="50" charset="-128"/>
              </a:rPr>
              <a:t>月）</a:t>
            </a:r>
            <a:endParaRPr kumimoji="1" lang="en-US" altLang="ja-JP" sz="1300" b="1" dirty="0">
              <a:latin typeface="メイリオ" panose="020B0604030504040204" pitchFamily="50" charset="-128"/>
              <a:ea typeface="メイリオ" panose="020B0604030504040204" pitchFamily="50" charset="-128"/>
            </a:endParaRPr>
          </a:p>
          <a:p>
            <a:r>
              <a:rPr kumimoji="1" lang="en-US" altLang="ja-JP" sz="1300" b="1"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　</a:t>
            </a:r>
            <a:r>
              <a:rPr kumimoji="1" lang="en-US" altLang="ja-JP" sz="1300" b="1" dirty="0">
                <a:latin typeface="メイリオ" panose="020B0604030504040204" pitchFamily="50" charset="-128"/>
                <a:ea typeface="メイリオ" panose="020B0604030504040204" pitchFamily="50" charset="-128"/>
              </a:rPr>
              <a:t>10:00</a:t>
            </a:r>
            <a:r>
              <a:rPr kumimoji="1" lang="ja-JP" altLang="en-US" sz="1300" b="1" dirty="0">
                <a:latin typeface="メイリオ" panose="020B0604030504040204" pitchFamily="50" charset="-128"/>
                <a:ea typeface="メイリオ" panose="020B0604030504040204" pitchFamily="50" charset="-128"/>
              </a:rPr>
              <a:t>～</a:t>
            </a:r>
            <a:r>
              <a:rPr kumimoji="1" lang="en-US" altLang="ja-JP" sz="1300" b="1" dirty="0">
                <a:latin typeface="メイリオ" panose="020B0604030504040204" pitchFamily="50" charset="-128"/>
                <a:ea typeface="メイリオ" panose="020B0604030504040204" pitchFamily="50" charset="-128"/>
              </a:rPr>
              <a:t>11:00</a:t>
            </a:r>
          </a:p>
          <a:p>
            <a:r>
              <a:rPr kumimoji="1" lang="ja-JP" altLang="en-US" sz="1300" b="1" dirty="0">
                <a:latin typeface="メイリオ" panose="020B0604030504040204" pitchFamily="50" charset="-128"/>
                <a:ea typeface="メイリオ" panose="020B0604030504040204" pitchFamily="50" charset="-128"/>
              </a:rPr>
              <a:t>場所　：</a:t>
            </a:r>
            <a:r>
              <a:rPr kumimoji="1" lang="ja-JP" altLang="en-US" sz="1300" b="1" dirty="0">
                <a:solidFill>
                  <a:srgbClr val="F92323"/>
                </a:solidFill>
                <a:latin typeface="メイリオ" panose="020B0604030504040204" pitchFamily="50" charset="-128"/>
                <a:ea typeface="メイリオ" panose="020B0604030504040204" pitchFamily="50" charset="-128"/>
              </a:rPr>
              <a:t>立花四丁目集会所　多目的室</a:t>
            </a:r>
            <a:endParaRPr kumimoji="1" lang="en-US" altLang="ja-JP" sz="1300" b="1" dirty="0">
              <a:solidFill>
                <a:srgbClr val="F92323"/>
              </a:solidFill>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定員　：</a:t>
            </a:r>
            <a:r>
              <a:rPr kumimoji="1" lang="en-US" altLang="ja-JP" sz="1300" b="1" dirty="0">
                <a:latin typeface="メイリオ" panose="020B0604030504040204" pitchFamily="50" charset="-128"/>
                <a:ea typeface="メイリオ" panose="020B0604030504040204" pitchFamily="50" charset="-128"/>
              </a:rPr>
              <a:t>35</a:t>
            </a:r>
            <a:r>
              <a:rPr kumimoji="1" lang="ja-JP" altLang="en-US" sz="1300" b="1" dirty="0">
                <a:latin typeface="メイリオ" panose="020B0604030504040204" pitchFamily="50" charset="-128"/>
                <a:ea typeface="メイリオ" panose="020B0604030504040204" pitchFamily="50" charset="-128"/>
              </a:rPr>
              <a:t>名</a:t>
            </a:r>
            <a:endParaRPr kumimoji="1" lang="en-US" altLang="ja-JP" sz="1300" b="1"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費用　：無料</a:t>
            </a:r>
            <a:endParaRPr kumimoji="1"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講師　：和田左千子先生</a:t>
            </a:r>
            <a:endParaRPr lang="en-US" altLang="ja-JP" sz="13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en-US" altLang="ja-JP" sz="1100" b="1" dirty="0">
                <a:solidFill>
                  <a:schemeClr val="accent1">
                    <a:lumMod val="75000"/>
                  </a:schemeClr>
                </a:solidFill>
                <a:latin typeface="メイリオ" panose="020B0604030504040204" pitchFamily="50" charset="-128"/>
                <a:ea typeface="メイリオ" panose="020B0604030504040204" pitchFamily="50" charset="-128"/>
              </a:rPr>
              <a:t>※</a:t>
            </a:r>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立花四丁目多目的室では定員の増加が可能です</a:t>
            </a:r>
            <a:endParaRPr lang="en-US" altLang="ja-JP" sz="1100" b="1" dirty="0">
              <a:solidFill>
                <a:schemeClr val="accent1">
                  <a:lumMod val="75000"/>
                </a:schemeClr>
              </a:solidFill>
              <a:latin typeface="メイリオ" panose="020B0604030504040204" pitchFamily="50" charset="-128"/>
              <a:ea typeface="メイリオ" panose="020B0604030504040204" pitchFamily="50" charset="-128"/>
            </a:endParaRPr>
          </a:p>
          <a:p>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　参加ご希望の方は当日の朝、先着順で</a:t>
            </a:r>
            <a:r>
              <a:rPr lang="en-US" altLang="ja-JP" sz="1100" b="1" dirty="0">
                <a:solidFill>
                  <a:schemeClr val="accent1">
                    <a:lumMod val="75000"/>
                  </a:schemeClr>
                </a:solidFill>
                <a:latin typeface="メイリオ" panose="020B0604030504040204" pitchFamily="50" charset="-128"/>
                <a:ea typeface="メイリオ" panose="020B0604030504040204" pitchFamily="50" charset="-128"/>
              </a:rPr>
              <a:t>35</a:t>
            </a:r>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名に</a:t>
            </a:r>
            <a:endParaRPr lang="en-US" altLang="ja-JP" sz="1100" b="1" dirty="0">
              <a:solidFill>
                <a:schemeClr val="accent1">
                  <a:lumMod val="75000"/>
                </a:schemeClr>
              </a:solidFill>
              <a:latin typeface="メイリオ" panose="020B0604030504040204" pitchFamily="50" charset="-128"/>
              <a:ea typeface="メイリオ" panose="020B0604030504040204" pitchFamily="50" charset="-128"/>
            </a:endParaRPr>
          </a:p>
          <a:p>
            <a:r>
              <a:rPr lang="ja-JP" altLang="en-US" sz="1100" b="1" dirty="0">
                <a:solidFill>
                  <a:schemeClr val="accent1">
                    <a:lumMod val="75000"/>
                  </a:schemeClr>
                </a:solidFill>
                <a:latin typeface="メイリオ" panose="020B0604030504040204" pitchFamily="50" charset="-128"/>
                <a:ea typeface="メイリオ" panose="020B0604030504040204" pitchFamily="50" charset="-128"/>
              </a:rPr>
              <a:t>　達するまで受け付けます</a:t>
            </a:r>
            <a:endParaRPr lang="en-US" altLang="ja-JP" sz="12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2BA473ED-47F1-42A9-D563-72FB2570E846}"/>
              </a:ext>
            </a:extLst>
          </p:cNvPr>
          <p:cNvSpPr/>
          <p:nvPr/>
        </p:nvSpPr>
        <p:spPr>
          <a:xfrm>
            <a:off x="93043" y="5910448"/>
            <a:ext cx="6691453" cy="1743991"/>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4E085750-6B60-2869-C353-B0FD266536C5}"/>
              </a:ext>
            </a:extLst>
          </p:cNvPr>
          <p:cNvSpPr txBox="1"/>
          <p:nvPr/>
        </p:nvSpPr>
        <p:spPr>
          <a:xfrm>
            <a:off x="6816489" y="5130006"/>
            <a:ext cx="4585374" cy="1292662"/>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日時：</a:t>
            </a:r>
            <a:r>
              <a:rPr lang="en-US" altLang="ja-JP" sz="1100" b="1" dirty="0">
                <a:latin typeface="メイリオ" panose="020B0604030504040204" pitchFamily="50" charset="-128"/>
                <a:ea typeface="メイリオ" panose="020B0604030504040204" pitchFamily="50" charset="-128"/>
              </a:rPr>
              <a:t>11</a:t>
            </a:r>
            <a:r>
              <a:rPr lang="ja-JP" altLang="en-US" sz="1100" b="1" dirty="0">
                <a:latin typeface="メイリオ" panose="020B0604030504040204" pitchFamily="50" charset="-128"/>
                <a:ea typeface="メイリオ" panose="020B0604030504040204" pitchFamily="50" charset="-128"/>
              </a:rPr>
              <a:t>月</a:t>
            </a:r>
            <a:r>
              <a:rPr lang="en-US" altLang="ja-JP" sz="1100" b="1" dirty="0">
                <a:latin typeface="メイリオ" panose="020B0604030504040204" pitchFamily="50" charset="-128"/>
                <a:ea typeface="メイリオ" panose="020B0604030504040204" pitchFamily="50" charset="-128"/>
              </a:rPr>
              <a:t>8</a:t>
            </a:r>
            <a:r>
              <a:rPr lang="ja-JP" altLang="en-US" sz="1100" b="1" dirty="0">
                <a:latin typeface="メイリオ" panose="020B0604030504040204" pitchFamily="50" charset="-128"/>
                <a:ea typeface="メイリオ" panose="020B0604030504040204" pitchFamily="50" charset="-128"/>
              </a:rPr>
              <a:t>日、</a:t>
            </a:r>
            <a:r>
              <a:rPr lang="en-US" altLang="ja-JP" sz="1100" b="1" dirty="0">
                <a:latin typeface="メイリオ" panose="020B0604030504040204" pitchFamily="50" charset="-128"/>
                <a:ea typeface="メイリオ" panose="020B0604030504040204" pitchFamily="50" charset="-128"/>
              </a:rPr>
              <a:t>22</a:t>
            </a:r>
            <a:r>
              <a:rPr lang="ja-JP" altLang="en-US" sz="1100" b="1" dirty="0">
                <a:latin typeface="メイリオ" panose="020B0604030504040204" pitchFamily="50" charset="-128"/>
                <a:ea typeface="メイリオ" panose="020B0604030504040204" pitchFamily="50" charset="-128"/>
              </a:rPr>
              <a:t>日</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金</a:t>
            </a:r>
            <a:r>
              <a:rPr lang="en-US" altLang="ja-JP" sz="1100" b="1" dirty="0">
                <a:latin typeface="メイリオ" panose="020B0604030504040204" pitchFamily="50" charset="-128"/>
                <a:ea typeface="メイリオ" panose="020B0604030504040204" pitchFamily="50" charset="-128"/>
              </a:rPr>
              <a:t>)13:00</a:t>
            </a:r>
            <a:r>
              <a:rPr lang="ja-JP" altLang="en-US" sz="1100" b="1" dirty="0">
                <a:latin typeface="メイリオ" panose="020B0604030504040204" pitchFamily="50" charset="-128"/>
                <a:ea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rPr>
              <a:t>16:00</a:t>
            </a:r>
          </a:p>
          <a:p>
            <a:r>
              <a:rPr lang="ja-JP" altLang="en-US" sz="1100" b="1" dirty="0">
                <a:latin typeface="メイリオ" panose="020B0604030504040204" pitchFamily="50" charset="-128"/>
                <a:ea typeface="メイリオ" panose="020B0604030504040204" pitchFamily="50" charset="-128"/>
              </a:rPr>
              <a:t>場所：立花ゆうゆう館 和室　</a:t>
            </a:r>
          </a:p>
          <a:p>
            <a:r>
              <a:rPr lang="ja-JP" altLang="en-US" sz="1100" b="1" dirty="0">
                <a:latin typeface="メイリオ" panose="020B0604030504040204" pitchFamily="50" charset="-128"/>
                <a:ea typeface="メイリオ" panose="020B0604030504040204" pitchFamily="50" charset="-128"/>
              </a:rPr>
              <a:t>定員　　：</a:t>
            </a:r>
            <a:r>
              <a:rPr lang="en-US" altLang="ja-JP" sz="1100" b="1" dirty="0">
                <a:latin typeface="メイリオ" panose="020B0604030504040204" pitchFamily="50" charset="-128"/>
                <a:ea typeface="メイリオ" panose="020B0604030504040204" pitchFamily="50" charset="-128"/>
              </a:rPr>
              <a:t>8</a:t>
            </a:r>
            <a:r>
              <a:rPr lang="ja-JP" altLang="en-US" sz="1100" b="1" dirty="0">
                <a:latin typeface="メイリオ" panose="020B0604030504040204" pitchFamily="50" charset="-128"/>
                <a:ea typeface="メイリオ" panose="020B0604030504040204" pitchFamily="50" charset="-128"/>
              </a:rPr>
              <a:t>名（抽選）　</a:t>
            </a:r>
          </a:p>
          <a:p>
            <a:r>
              <a:rPr lang="ja-JP" altLang="en-US" sz="1100" b="1" dirty="0">
                <a:latin typeface="メイリオ" panose="020B0604030504040204" pitchFamily="50" charset="-128"/>
                <a:ea typeface="メイリオ" panose="020B0604030504040204" pitchFamily="50" charset="-128"/>
              </a:rPr>
              <a:t>費用　　：無料</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申込：</a:t>
            </a:r>
            <a:r>
              <a:rPr lang="en-US" altLang="ja-JP" sz="1100" b="1" dirty="0">
                <a:latin typeface="メイリオ" panose="020B0604030504040204" pitchFamily="50" charset="-128"/>
                <a:ea typeface="メイリオ" panose="020B0604030504040204" pitchFamily="50" charset="-128"/>
              </a:rPr>
              <a:t>10</a:t>
            </a:r>
            <a:r>
              <a:rPr lang="ja-JP" altLang="en-US" sz="1100" b="1" dirty="0">
                <a:latin typeface="メイリオ" panose="020B0604030504040204" pitchFamily="50" charset="-128"/>
                <a:ea typeface="メイリオ" panose="020B0604030504040204" pitchFamily="50" charset="-128"/>
              </a:rPr>
              <a:t>月</a:t>
            </a:r>
            <a:r>
              <a:rPr lang="en-US" altLang="ja-JP" sz="1100" b="1" dirty="0">
                <a:latin typeface="メイリオ" panose="020B0604030504040204" pitchFamily="50" charset="-128"/>
                <a:ea typeface="メイリオ" panose="020B0604030504040204" pitchFamily="50" charset="-128"/>
              </a:rPr>
              <a:t>1</a:t>
            </a:r>
            <a:r>
              <a:rPr lang="ja-JP" altLang="en-US" sz="1100" b="1" dirty="0">
                <a:latin typeface="メイリオ" panose="020B0604030504040204" pitchFamily="50" charset="-128"/>
                <a:ea typeface="メイリオ" panose="020B0604030504040204" pitchFamily="50" charset="-128"/>
              </a:rPr>
              <a:t>日</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火</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rPr>
              <a:t>10</a:t>
            </a:r>
            <a:r>
              <a:rPr lang="ja-JP" altLang="en-US" sz="1100" b="1" dirty="0">
                <a:latin typeface="メイリオ" panose="020B0604030504040204" pitchFamily="50" charset="-128"/>
                <a:ea typeface="メイリオ" panose="020B0604030504040204" pitchFamily="50" charset="-128"/>
              </a:rPr>
              <a:t>日</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木</a:t>
            </a:r>
            <a:r>
              <a:rPr lang="en-US" altLang="ja-JP" sz="1100" b="1" dirty="0">
                <a:latin typeface="メイリオ" panose="020B0604030504040204" pitchFamily="50" charset="-128"/>
                <a:ea typeface="メイリオ" panose="020B0604030504040204" pitchFamily="50" charset="-128"/>
              </a:rPr>
              <a:t>)</a:t>
            </a:r>
          </a:p>
          <a:p>
            <a:r>
              <a:rPr lang="ja-JP" altLang="en-US" sz="11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ご本人がお電話または窓口にて</a:t>
            </a:r>
            <a:endParaRPr lang="en-US" altLang="ja-JP" sz="1050" b="1"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抽選結果は</a:t>
            </a:r>
            <a:r>
              <a:rPr lang="en-US" altLang="ja-JP" sz="1050" b="1" dirty="0">
                <a:latin typeface="メイリオ" panose="020B0604030504040204" pitchFamily="50" charset="-128"/>
                <a:ea typeface="メイリオ" panose="020B0604030504040204" pitchFamily="50" charset="-128"/>
              </a:rPr>
              <a:t>15</a:t>
            </a:r>
            <a:r>
              <a:rPr lang="ja-JP" altLang="en-US" sz="1050" b="1" dirty="0">
                <a:latin typeface="メイリオ" panose="020B0604030504040204" pitchFamily="50" charset="-128"/>
                <a:ea typeface="メイリオ" panose="020B0604030504040204" pitchFamily="50" charset="-128"/>
              </a:rPr>
              <a:t>日</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火</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から当選者の方へ電話にてご連絡いたします</a:t>
            </a:r>
            <a:r>
              <a:rPr lang="ja-JP" altLang="en-US" sz="1200" b="1" dirty="0">
                <a:latin typeface="メイリオ" panose="020B0604030504040204" pitchFamily="50" charset="-128"/>
                <a:ea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A44095C6-6FFB-D53A-F714-19382B7F035F}"/>
              </a:ext>
            </a:extLst>
          </p:cNvPr>
          <p:cNvSpPr txBox="1"/>
          <p:nvPr/>
        </p:nvSpPr>
        <p:spPr>
          <a:xfrm>
            <a:off x="7436003" y="6401816"/>
            <a:ext cx="231724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前月に申込、抽選</a:t>
            </a:r>
            <a:r>
              <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grpSp>
        <p:nvGrpSpPr>
          <p:cNvPr id="36" name="グループ化 35">
            <a:extLst>
              <a:ext uri="{FF2B5EF4-FFF2-40B4-BE49-F238E27FC236}">
                <a16:creationId xmlns:a16="http://schemas.microsoft.com/office/drawing/2014/main" id="{9BE114A8-9FB5-ED18-E59D-321B78087224}"/>
              </a:ext>
            </a:extLst>
          </p:cNvPr>
          <p:cNvGrpSpPr/>
          <p:nvPr/>
        </p:nvGrpSpPr>
        <p:grpSpPr>
          <a:xfrm>
            <a:off x="814907" y="5966187"/>
            <a:ext cx="5125454" cy="376759"/>
            <a:chOff x="974557" y="6306125"/>
            <a:chExt cx="5125454" cy="434245"/>
          </a:xfrm>
        </p:grpSpPr>
        <p:sp>
          <p:nvSpPr>
            <p:cNvPr id="31" name="四角形: 角を丸くする 30">
              <a:extLst>
                <a:ext uri="{FF2B5EF4-FFF2-40B4-BE49-F238E27FC236}">
                  <a16:creationId xmlns:a16="http://schemas.microsoft.com/office/drawing/2014/main" id="{63938DBF-1C51-A0F6-AC41-3B7DE57429D2}"/>
                </a:ext>
              </a:extLst>
            </p:cNvPr>
            <p:cNvSpPr/>
            <p:nvPr/>
          </p:nvSpPr>
          <p:spPr>
            <a:xfrm>
              <a:off x="974558" y="6306125"/>
              <a:ext cx="5125453" cy="43424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C58743F6-F17F-AC2E-FA38-BE7F350FE6C0}"/>
                </a:ext>
              </a:extLst>
            </p:cNvPr>
            <p:cNvSpPr txBox="1"/>
            <p:nvPr/>
          </p:nvSpPr>
          <p:spPr>
            <a:xfrm>
              <a:off x="974557" y="6341734"/>
              <a:ext cx="5125453" cy="369332"/>
            </a:xfrm>
            <a:prstGeom prst="rect">
              <a:avLst/>
            </a:prstGeom>
            <a:noFill/>
            <a:ln>
              <a:noFill/>
            </a:ln>
          </p:spPr>
          <p:txBody>
            <a:bodyPr wrap="square" rtlCol="0">
              <a:spAutoFit/>
            </a:bodyP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あつまれ！！みんなで盆踊り</a:t>
              </a:r>
            </a:p>
          </p:txBody>
        </p:sp>
      </p:grpSp>
      <p:sp>
        <p:nvSpPr>
          <p:cNvPr id="19" name="四角形: 角を丸くする 18">
            <a:extLst>
              <a:ext uri="{FF2B5EF4-FFF2-40B4-BE49-F238E27FC236}">
                <a16:creationId xmlns:a16="http://schemas.microsoft.com/office/drawing/2014/main" id="{56658428-3520-323C-68BA-B23BEE04D61F}"/>
              </a:ext>
            </a:extLst>
          </p:cNvPr>
          <p:cNvSpPr/>
          <p:nvPr/>
        </p:nvSpPr>
        <p:spPr>
          <a:xfrm>
            <a:off x="985234" y="7773789"/>
            <a:ext cx="4857630" cy="314716"/>
          </a:xfrm>
          <a:prstGeom prst="roundRect">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ゆるのびヨガ</a:t>
            </a:r>
          </a:p>
        </p:txBody>
      </p:sp>
      <p:sp>
        <p:nvSpPr>
          <p:cNvPr id="25" name="正方形/長方形 24">
            <a:extLst>
              <a:ext uri="{FF2B5EF4-FFF2-40B4-BE49-F238E27FC236}">
                <a16:creationId xmlns:a16="http://schemas.microsoft.com/office/drawing/2014/main" id="{A3F419D5-2EA4-340A-B9F6-EF419481A0EB}"/>
              </a:ext>
            </a:extLst>
          </p:cNvPr>
          <p:cNvSpPr/>
          <p:nvPr/>
        </p:nvSpPr>
        <p:spPr>
          <a:xfrm>
            <a:off x="93045" y="2954138"/>
            <a:ext cx="3252150" cy="2878540"/>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grpSp>
        <p:nvGrpSpPr>
          <p:cNvPr id="26" name="グループ化 25">
            <a:extLst>
              <a:ext uri="{FF2B5EF4-FFF2-40B4-BE49-F238E27FC236}">
                <a16:creationId xmlns:a16="http://schemas.microsoft.com/office/drawing/2014/main" id="{A3D3F37F-6410-3EF8-2EAC-66293A2EAA9A}"/>
              </a:ext>
            </a:extLst>
          </p:cNvPr>
          <p:cNvGrpSpPr/>
          <p:nvPr/>
        </p:nvGrpSpPr>
        <p:grpSpPr>
          <a:xfrm>
            <a:off x="174240" y="3022296"/>
            <a:ext cx="6513023" cy="465460"/>
            <a:chOff x="3323066" y="6557337"/>
            <a:chExt cx="3437639" cy="369617"/>
          </a:xfrm>
          <a:solidFill>
            <a:srgbClr val="0070C0"/>
          </a:solidFill>
        </p:grpSpPr>
        <p:sp>
          <p:nvSpPr>
            <p:cNvPr id="32" name="角丸四角形 108">
              <a:extLst>
                <a:ext uri="{FF2B5EF4-FFF2-40B4-BE49-F238E27FC236}">
                  <a16:creationId xmlns:a16="http://schemas.microsoft.com/office/drawing/2014/main" id="{46140FFD-67A4-C57F-04AE-8C7CB6881FC9}"/>
                </a:ext>
              </a:extLst>
            </p:cNvPr>
            <p:cNvSpPr/>
            <p:nvPr/>
          </p:nvSpPr>
          <p:spPr>
            <a:xfrm>
              <a:off x="3398377" y="6557337"/>
              <a:ext cx="1475496" cy="360000"/>
            </a:xfrm>
            <a:prstGeom prst="roundRect">
              <a:avLst>
                <a:gd name="adj" fmla="val 26483"/>
              </a:avLst>
            </a:prstGeom>
            <a:solidFill>
              <a:srgbClr val="FFC000"/>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dist">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a:extLst>
                <a:ext uri="{FF2B5EF4-FFF2-40B4-BE49-F238E27FC236}">
                  <a16:creationId xmlns:a16="http://schemas.microsoft.com/office/drawing/2014/main" id="{8118396F-7BC8-181E-83E4-B2566631A609}"/>
                </a:ext>
              </a:extLst>
            </p:cNvPr>
            <p:cNvSpPr txBox="1"/>
            <p:nvPr/>
          </p:nvSpPr>
          <p:spPr>
            <a:xfrm>
              <a:off x="3323066" y="6599614"/>
              <a:ext cx="1636263" cy="317723"/>
            </a:xfrm>
            <a:prstGeom prst="rect">
              <a:avLst/>
            </a:prstGeom>
            <a:noFill/>
          </p:spPr>
          <p:txBody>
            <a:bodyPr wrap="square" rtlCol="0">
              <a:spAutoFit/>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立花すっきり体操</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642879B4-41BF-87AE-E3AE-883717B7305B}"/>
                </a:ext>
              </a:extLst>
            </p:cNvPr>
            <p:cNvSpPr txBox="1"/>
            <p:nvPr/>
          </p:nvSpPr>
          <p:spPr>
            <a:xfrm>
              <a:off x="5124442" y="6609231"/>
              <a:ext cx="1636263" cy="317723"/>
            </a:xfrm>
            <a:prstGeom prst="rect">
              <a:avLst/>
            </a:prstGeom>
            <a:noFill/>
          </p:spPr>
          <p:txBody>
            <a:bodyPr wrap="square" rtlCol="0">
              <a:spAutoFit/>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立花すっきり体操</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4" name="正方形/長方形 33">
            <a:extLst>
              <a:ext uri="{FF2B5EF4-FFF2-40B4-BE49-F238E27FC236}">
                <a16:creationId xmlns:a16="http://schemas.microsoft.com/office/drawing/2014/main" id="{34D16C81-D314-2FC6-DBC4-C32C0F4CFC19}"/>
              </a:ext>
            </a:extLst>
          </p:cNvPr>
          <p:cNvSpPr/>
          <p:nvPr/>
        </p:nvSpPr>
        <p:spPr>
          <a:xfrm>
            <a:off x="3394755" y="2954137"/>
            <a:ext cx="3389743" cy="2878541"/>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p:txBody>
      </p:sp>
      <p:sp>
        <p:nvSpPr>
          <p:cNvPr id="46" name="テキスト ボックス 45">
            <a:extLst>
              <a:ext uri="{FF2B5EF4-FFF2-40B4-BE49-F238E27FC236}">
                <a16:creationId xmlns:a16="http://schemas.microsoft.com/office/drawing/2014/main" id="{6A4530ED-C6CE-56D1-174A-AEE1D702E350}"/>
              </a:ext>
            </a:extLst>
          </p:cNvPr>
          <p:cNvSpPr txBox="1"/>
          <p:nvPr/>
        </p:nvSpPr>
        <p:spPr>
          <a:xfrm>
            <a:off x="3463246" y="3668920"/>
            <a:ext cx="3456018" cy="1092607"/>
          </a:xfrm>
          <a:prstGeom prst="rect">
            <a:avLst/>
          </a:prstGeom>
          <a:noFill/>
        </p:spPr>
        <p:txBody>
          <a:bodyPr wrap="square" rtlCol="0">
            <a:spAutoFit/>
          </a:bodyPr>
          <a:lstStyle/>
          <a:p>
            <a:r>
              <a:rPr kumimoji="1" lang="ja-JP" altLang="en-US" sz="1300" b="1" dirty="0">
                <a:latin typeface="メイリオ" panose="020B0604030504040204" pitchFamily="50" charset="-128"/>
                <a:ea typeface="メイリオ" panose="020B0604030504040204" pitchFamily="50" charset="-128"/>
              </a:rPr>
              <a:t>日時　　：</a:t>
            </a:r>
            <a:r>
              <a:rPr kumimoji="1" lang="en-US" altLang="ja-JP" sz="1300" b="1" dirty="0">
                <a:latin typeface="メイリオ" panose="020B0604030504040204" pitchFamily="50" charset="-128"/>
                <a:ea typeface="メイリオ" panose="020B0604030504040204" pitchFamily="50" charset="-128"/>
              </a:rPr>
              <a:t>12</a:t>
            </a:r>
            <a:r>
              <a:rPr kumimoji="1" lang="ja-JP" altLang="en-US" sz="1300" b="1" dirty="0">
                <a:latin typeface="メイリオ" panose="020B0604030504040204" pitchFamily="50" charset="-128"/>
                <a:ea typeface="メイリオ" panose="020B0604030504040204" pitchFamily="50" charset="-128"/>
              </a:rPr>
              <a:t>月</a:t>
            </a:r>
            <a:r>
              <a:rPr kumimoji="1" lang="en-US" altLang="ja-JP" sz="1300" b="1" dirty="0">
                <a:latin typeface="メイリオ" panose="020B0604030504040204" pitchFamily="50" charset="-128"/>
                <a:ea typeface="メイリオ" panose="020B0604030504040204" pitchFamily="50" charset="-128"/>
              </a:rPr>
              <a:t>5</a:t>
            </a:r>
            <a:r>
              <a:rPr kumimoji="1" lang="ja-JP" altLang="en-US" sz="1300" b="1" dirty="0">
                <a:latin typeface="メイリオ" panose="020B0604030504040204" pitchFamily="50" charset="-128"/>
                <a:ea typeface="メイリオ" panose="020B0604030504040204" pitchFamily="50" charset="-128"/>
              </a:rPr>
              <a:t>日（木）</a:t>
            </a:r>
            <a:r>
              <a:rPr kumimoji="1" lang="en-US" altLang="ja-JP" sz="1300" b="1" dirty="0">
                <a:latin typeface="メイリオ" panose="020B0604030504040204" pitchFamily="50" charset="-128"/>
                <a:ea typeface="メイリオ" panose="020B0604030504040204" pitchFamily="50" charset="-128"/>
              </a:rPr>
              <a:t>15:30</a:t>
            </a:r>
            <a:r>
              <a:rPr kumimoji="1" lang="ja-JP" altLang="en-US" sz="1300" b="1" dirty="0">
                <a:latin typeface="メイリオ" panose="020B0604030504040204" pitchFamily="50" charset="-128"/>
                <a:ea typeface="メイリオ" panose="020B0604030504040204" pitchFamily="50" charset="-128"/>
              </a:rPr>
              <a:t>～</a:t>
            </a:r>
            <a:r>
              <a:rPr kumimoji="1" lang="en-US" altLang="ja-JP" sz="1300" b="1" dirty="0">
                <a:latin typeface="メイリオ" panose="020B0604030504040204" pitchFamily="50" charset="-128"/>
                <a:ea typeface="メイリオ" panose="020B0604030504040204" pitchFamily="50" charset="-128"/>
              </a:rPr>
              <a:t>16:30</a:t>
            </a:r>
            <a:r>
              <a:rPr kumimoji="1" lang="ja-JP" altLang="en-US" sz="1300" b="1" dirty="0">
                <a:latin typeface="メイリオ" panose="020B0604030504040204" pitchFamily="50" charset="-128"/>
                <a:ea typeface="メイリオ" panose="020B0604030504040204" pitchFamily="50" charset="-128"/>
              </a:rPr>
              <a:t>　　　</a:t>
            </a:r>
            <a:endParaRPr kumimoji="1" lang="en-US" altLang="ja-JP" sz="1300" b="1"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場所　　：</a:t>
            </a:r>
            <a:r>
              <a:rPr kumimoji="1" lang="ja-JP" altLang="en-US" sz="1300" b="1" dirty="0">
                <a:solidFill>
                  <a:srgbClr val="FF0000"/>
                </a:solidFill>
                <a:latin typeface="メイリオ" panose="020B0604030504040204" pitchFamily="50" charset="-128"/>
                <a:ea typeface="メイリオ" panose="020B0604030504040204" pitchFamily="50" charset="-128"/>
              </a:rPr>
              <a:t>立花四丁目集会所　多目的室　　</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定員　　：</a:t>
            </a:r>
            <a:r>
              <a:rPr kumimoji="1" lang="en-US" altLang="ja-JP" sz="1300" b="1" dirty="0">
                <a:latin typeface="メイリオ" panose="020B0604030504040204" pitchFamily="50" charset="-128"/>
                <a:ea typeface="メイリオ" panose="020B0604030504040204" pitchFamily="50" charset="-128"/>
              </a:rPr>
              <a:t>15</a:t>
            </a:r>
            <a:r>
              <a:rPr kumimoji="1" lang="ja-JP" altLang="en-US" sz="1300" b="1" dirty="0">
                <a:latin typeface="メイリオ" panose="020B0604030504040204" pitchFamily="50" charset="-128"/>
                <a:ea typeface="メイリオ" panose="020B0604030504040204" pitchFamily="50" charset="-128"/>
              </a:rPr>
              <a:t>名（申込先着順）</a:t>
            </a:r>
            <a:endParaRPr kumimoji="1" lang="en-US" altLang="ja-JP" sz="1300" b="1"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費用　　：無料</a:t>
            </a:r>
            <a:endParaRPr kumimoji="1" lang="en-US" altLang="ja-JP" sz="1300" b="1"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持物　　：個人登録証</a:t>
            </a:r>
            <a:endParaRPr lang="en-US" altLang="ja-JP" sz="1300" b="1" dirty="0">
              <a:latin typeface="メイリオ" panose="020B0604030504040204" pitchFamily="50" charset="-128"/>
              <a:ea typeface="メイリオ" panose="020B0604030504040204" pitchFamily="50" charset="-128"/>
            </a:endParaRPr>
          </a:p>
        </p:txBody>
      </p:sp>
      <p:sp>
        <p:nvSpPr>
          <p:cNvPr id="7" name="角丸四角形 108">
            <a:extLst>
              <a:ext uri="{FF2B5EF4-FFF2-40B4-BE49-F238E27FC236}">
                <a16:creationId xmlns:a16="http://schemas.microsoft.com/office/drawing/2014/main" id="{ABF2A178-85CE-15F9-21D4-0D59738A16D7}"/>
              </a:ext>
            </a:extLst>
          </p:cNvPr>
          <p:cNvSpPr/>
          <p:nvPr/>
        </p:nvSpPr>
        <p:spPr>
          <a:xfrm>
            <a:off x="3696462" y="3022291"/>
            <a:ext cx="2795505" cy="453349"/>
          </a:xfrm>
          <a:prstGeom prst="roundRect">
            <a:avLst>
              <a:gd name="adj" fmla="val 26483"/>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BDB83628-FD59-4839-8BA8-8D4211849C13}"/>
              </a:ext>
            </a:extLst>
          </p:cNvPr>
          <p:cNvSpPr txBox="1"/>
          <p:nvPr/>
        </p:nvSpPr>
        <p:spPr>
          <a:xfrm>
            <a:off x="3696462" y="3066513"/>
            <a:ext cx="2795505" cy="369332"/>
          </a:xfrm>
          <a:prstGeom prst="rect">
            <a:avLst/>
          </a:prstGeom>
          <a:noFill/>
        </p:spPr>
        <p:txBody>
          <a:bodyPr wrap="square" rtlCol="0">
            <a:spAutoFit/>
          </a:bodyPr>
          <a:lstStyle/>
          <a:p>
            <a:pPr algn="ctr"/>
            <a:r>
              <a:rPr kumimoji="1" lang="ja-JP" altLang="en-US" b="1" dirty="0">
                <a:solidFill>
                  <a:schemeClr val="bg1"/>
                </a:solidFill>
              </a:rPr>
              <a:t>カラオケ</a:t>
            </a:r>
          </a:p>
        </p:txBody>
      </p:sp>
      <p:sp>
        <p:nvSpPr>
          <p:cNvPr id="5" name="テキスト ボックス 4">
            <a:extLst>
              <a:ext uri="{FF2B5EF4-FFF2-40B4-BE49-F238E27FC236}">
                <a16:creationId xmlns:a16="http://schemas.microsoft.com/office/drawing/2014/main" id="{5E55F784-12B3-C0CB-AADB-70AE575FD53A}"/>
              </a:ext>
            </a:extLst>
          </p:cNvPr>
          <p:cNvSpPr txBox="1"/>
          <p:nvPr/>
        </p:nvSpPr>
        <p:spPr>
          <a:xfrm>
            <a:off x="125484" y="3668692"/>
            <a:ext cx="3252150" cy="2177519"/>
          </a:xfrm>
          <a:prstGeom prst="rect">
            <a:avLst/>
          </a:prstGeom>
          <a:noFill/>
        </p:spPr>
        <p:txBody>
          <a:bodyPr wrap="square" rtlCol="0">
            <a:spAutoFit/>
          </a:bodyPr>
          <a:lstStyle/>
          <a:p>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25</a:t>
            </a:r>
            <a:r>
              <a:rPr lang="ja-JP" altLang="en-US" sz="1300" b="1" dirty="0">
                <a:latin typeface="メイリオ" panose="020B0604030504040204" pitchFamily="50" charset="-128"/>
                <a:ea typeface="メイリオ" panose="020B0604030504040204" pitchFamily="50" charset="-128"/>
              </a:rPr>
              <a:t>日（水）</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　　　　　和みクラス　</a:t>
            </a:r>
            <a:r>
              <a:rPr lang="en-US" altLang="ja-JP" sz="1300" b="1" dirty="0">
                <a:latin typeface="メイリオ" panose="020B0604030504040204" pitchFamily="50" charset="-128"/>
                <a:ea typeface="メイリオ" panose="020B0604030504040204" pitchFamily="50" charset="-128"/>
              </a:rPr>
              <a:t>09:30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10:30</a:t>
            </a:r>
          </a:p>
          <a:p>
            <a:r>
              <a:rPr lang="ja-JP" altLang="en-US" sz="1300" b="1">
                <a:latin typeface="メイリオ" panose="020B0604030504040204" pitchFamily="50" charset="-128"/>
                <a:ea typeface="メイリオ" panose="020B0604030504040204" pitchFamily="50" charset="-128"/>
              </a:rPr>
              <a:t>　　　　　粋</a:t>
            </a:r>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クラス</a:t>
            </a:r>
            <a:r>
              <a:rPr lang="en-US" altLang="ja-JP" sz="1300" b="1" dirty="0">
                <a:latin typeface="メイリオ" panose="020B0604030504040204" pitchFamily="50" charset="-128"/>
                <a:ea typeface="メイリオ" panose="020B0604030504040204" pitchFamily="50" charset="-128"/>
              </a:rPr>
              <a:t>   10:45</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11:45     </a:t>
            </a:r>
          </a:p>
          <a:p>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場所　　：</a:t>
            </a:r>
            <a:r>
              <a:rPr kumimoji="1" lang="ja-JP" altLang="en-US" sz="1300" b="1" dirty="0">
                <a:solidFill>
                  <a:srgbClr val="F92323"/>
                </a:solidFill>
                <a:latin typeface="メイリオ" panose="020B0604030504040204" pitchFamily="50" charset="-128"/>
                <a:ea typeface="メイリオ" panose="020B0604030504040204" pitchFamily="50" charset="-128"/>
              </a:rPr>
              <a:t>立花四丁目集会所　多目的室</a:t>
            </a:r>
            <a:r>
              <a:rPr lang="ja-JP" altLang="en-US" sz="1300" b="1" dirty="0">
                <a:latin typeface="メイリオ" panose="020B0604030504040204" pitchFamily="50" charset="-128"/>
                <a:ea typeface="メイリオ" panose="020B0604030504040204" pitchFamily="50" charset="-128"/>
              </a:rPr>
              <a:t>　</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定員　　：各</a:t>
            </a:r>
            <a:r>
              <a:rPr lang="en-US" altLang="ja-JP" sz="1300" b="1" dirty="0">
                <a:latin typeface="メイリオ" panose="020B0604030504040204" pitchFamily="50" charset="-128"/>
                <a:ea typeface="メイリオ" panose="020B0604030504040204" pitchFamily="50" charset="-128"/>
              </a:rPr>
              <a:t>35</a:t>
            </a:r>
            <a:r>
              <a:rPr lang="ja-JP" altLang="en-US" sz="1300" b="1" dirty="0">
                <a:latin typeface="メイリオ" panose="020B0604030504040204" pitchFamily="50" charset="-128"/>
                <a:ea typeface="メイリオ" panose="020B0604030504040204" pitchFamily="50" charset="-128"/>
              </a:rPr>
              <a:t>名</a:t>
            </a:r>
            <a:r>
              <a:rPr lang="ja-JP" altLang="en-US" sz="1300" b="1" dirty="0">
                <a:solidFill>
                  <a:srgbClr val="FF0000"/>
                </a:solidFill>
                <a:latin typeface="メイリオ" panose="020B0604030504040204" pitchFamily="50" charset="-128"/>
                <a:ea typeface="メイリオ" panose="020B0604030504040204" pitchFamily="50" charset="-128"/>
              </a:rPr>
              <a:t>　　</a:t>
            </a:r>
            <a:endParaRPr lang="en-US" altLang="ja-JP" sz="1300" b="1" dirty="0">
              <a:solidFill>
                <a:srgbClr val="FF0000"/>
              </a:solidFill>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費用　　：無料</a:t>
            </a:r>
            <a:endParaRPr lang="en-US" altLang="ja-JP" sz="1300" b="1" dirty="0">
              <a:latin typeface="メイリオ" panose="020B0604030504040204" pitchFamily="50" charset="-128"/>
              <a:ea typeface="メイリオ" panose="020B0604030504040204" pitchFamily="50" charset="-128"/>
            </a:endParaRPr>
          </a:p>
          <a:p>
            <a:endParaRPr lang="en-US" altLang="ja-JP" sz="1300" b="1" dirty="0">
              <a:latin typeface="メイリオ" panose="020B0604030504040204" pitchFamily="50" charset="-128"/>
              <a:ea typeface="メイリオ" panose="020B0604030504040204" pitchFamily="50" charset="-128"/>
            </a:endParaRPr>
          </a:p>
          <a:p>
            <a:r>
              <a:rPr lang="en-US" altLang="ja-JP" sz="1050" b="1" dirty="0">
                <a:solidFill>
                  <a:schemeClr val="accent1">
                    <a:lumMod val="75000"/>
                  </a:schemeClr>
                </a:solidFill>
                <a:latin typeface="メイリオ" panose="020B0604030504040204" pitchFamily="50" charset="-128"/>
                <a:ea typeface="メイリオ" panose="020B0604030504040204" pitchFamily="50" charset="-128"/>
              </a:rPr>
              <a:t>※</a:t>
            </a:r>
            <a:r>
              <a:rPr lang="ja-JP" altLang="en-US" sz="1050" b="1" dirty="0">
                <a:solidFill>
                  <a:schemeClr val="accent1">
                    <a:lumMod val="75000"/>
                  </a:schemeClr>
                </a:solidFill>
                <a:latin typeface="メイリオ" panose="020B0604030504040204" pitchFamily="50" charset="-128"/>
                <a:ea typeface="メイリオ" panose="020B0604030504040204" pitchFamily="50" charset="-128"/>
              </a:rPr>
              <a:t>立花四丁目多目的室では定員の増加が可能です</a:t>
            </a:r>
            <a:endParaRPr lang="en-US" altLang="ja-JP" sz="1050" b="1" dirty="0">
              <a:solidFill>
                <a:schemeClr val="accent1">
                  <a:lumMod val="75000"/>
                </a:schemeClr>
              </a:solidFill>
              <a:latin typeface="メイリオ" panose="020B0604030504040204" pitchFamily="50" charset="-128"/>
              <a:ea typeface="メイリオ" panose="020B0604030504040204" pitchFamily="50" charset="-128"/>
            </a:endParaRPr>
          </a:p>
          <a:p>
            <a:r>
              <a:rPr lang="ja-JP" altLang="en-US" sz="1050" b="1" dirty="0">
                <a:solidFill>
                  <a:schemeClr val="accent1">
                    <a:lumMod val="75000"/>
                  </a:schemeClr>
                </a:solidFill>
                <a:latin typeface="メイリオ" panose="020B0604030504040204" pitchFamily="50" charset="-128"/>
                <a:ea typeface="メイリオ" panose="020B0604030504040204" pitchFamily="50" charset="-128"/>
              </a:rPr>
              <a:t>　参加ご希望の方は当日の朝、先着順で</a:t>
            </a:r>
            <a:r>
              <a:rPr lang="en-US" altLang="ja-JP" sz="1050" b="1" dirty="0">
                <a:solidFill>
                  <a:schemeClr val="accent1">
                    <a:lumMod val="75000"/>
                  </a:schemeClr>
                </a:solidFill>
                <a:latin typeface="メイリオ" panose="020B0604030504040204" pitchFamily="50" charset="-128"/>
                <a:ea typeface="メイリオ" panose="020B0604030504040204" pitchFamily="50" charset="-128"/>
              </a:rPr>
              <a:t>35</a:t>
            </a:r>
            <a:r>
              <a:rPr lang="ja-JP" altLang="en-US" sz="1050" b="1" dirty="0">
                <a:solidFill>
                  <a:schemeClr val="accent1">
                    <a:lumMod val="75000"/>
                  </a:schemeClr>
                </a:solidFill>
                <a:latin typeface="メイリオ" panose="020B0604030504040204" pitchFamily="50" charset="-128"/>
                <a:ea typeface="メイリオ" panose="020B0604030504040204" pitchFamily="50" charset="-128"/>
              </a:rPr>
              <a:t>名に</a:t>
            </a:r>
            <a:endParaRPr lang="en-US" altLang="ja-JP" sz="1050" b="1" dirty="0">
              <a:solidFill>
                <a:schemeClr val="accent1">
                  <a:lumMod val="75000"/>
                </a:schemeClr>
              </a:solidFill>
              <a:latin typeface="メイリオ" panose="020B0604030504040204" pitchFamily="50" charset="-128"/>
              <a:ea typeface="メイリオ" panose="020B0604030504040204" pitchFamily="50" charset="-128"/>
            </a:endParaRPr>
          </a:p>
          <a:p>
            <a:r>
              <a:rPr lang="ja-JP" altLang="en-US" sz="1050" b="1" dirty="0">
                <a:solidFill>
                  <a:schemeClr val="accent1">
                    <a:lumMod val="75000"/>
                  </a:schemeClr>
                </a:solidFill>
                <a:latin typeface="メイリオ" panose="020B0604030504040204" pitchFamily="50" charset="-128"/>
                <a:ea typeface="メイリオ" panose="020B0604030504040204" pitchFamily="50" charset="-128"/>
              </a:rPr>
              <a:t>　達するまで受け付けます</a:t>
            </a:r>
            <a:endParaRPr lang="en-US" altLang="ja-JP" sz="105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D94DAC52-D306-330F-F9D0-07CF1E9738D0}"/>
              </a:ext>
            </a:extLst>
          </p:cNvPr>
          <p:cNvSpPr txBox="1"/>
          <p:nvPr/>
        </p:nvSpPr>
        <p:spPr>
          <a:xfrm>
            <a:off x="73503" y="6412524"/>
            <a:ext cx="6708730" cy="1277273"/>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日時　　　：</a:t>
            </a:r>
            <a:r>
              <a:rPr kumimoji="1" lang="en-US" altLang="ja-JP" sz="1400" b="1" dirty="0">
                <a:latin typeface="メイリオ" panose="020B0604030504040204" pitchFamily="50" charset="-128"/>
                <a:ea typeface="メイリオ" panose="020B0604030504040204" pitchFamily="50" charset="-128"/>
              </a:rPr>
              <a:t>12</a:t>
            </a:r>
            <a:r>
              <a:rPr kumimoji="1" lang="ja-JP" altLang="en-US" sz="1400" b="1" dirty="0">
                <a:latin typeface="メイリオ" panose="020B0604030504040204" pitchFamily="50" charset="-128"/>
                <a:ea typeface="メイリオ" panose="020B0604030504040204" pitchFamily="50" charset="-128"/>
              </a:rPr>
              <a:t>月</a:t>
            </a:r>
            <a:r>
              <a:rPr kumimoji="1" lang="en-US" altLang="ja-JP" sz="1400" b="1" dirty="0">
                <a:latin typeface="メイリオ" panose="020B0604030504040204" pitchFamily="50" charset="-128"/>
                <a:ea typeface="メイリオ" panose="020B0604030504040204" pitchFamily="50" charset="-128"/>
              </a:rPr>
              <a:t>26</a:t>
            </a:r>
            <a:r>
              <a:rPr kumimoji="1" lang="ja-JP" altLang="en-US" sz="1400" b="1" dirty="0">
                <a:latin typeface="メイリオ" panose="020B0604030504040204" pitchFamily="50" charset="-128"/>
                <a:ea typeface="メイリオ" panose="020B0604030504040204" pitchFamily="50" charset="-128"/>
              </a:rPr>
              <a:t>日（木）　</a:t>
            </a:r>
            <a:r>
              <a:rPr kumimoji="1" lang="en-US" altLang="ja-JP" sz="1400" b="1" dirty="0">
                <a:latin typeface="メイリオ" panose="020B0604030504040204" pitchFamily="50" charset="-128"/>
                <a:ea typeface="メイリオ" panose="020B0604030504040204" pitchFamily="50" charset="-128"/>
              </a:rPr>
              <a:t>10</a:t>
            </a:r>
            <a:r>
              <a:rPr kumimoji="1" lang="ja-JP" altLang="en-US" sz="1400" b="1" dirty="0">
                <a:latin typeface="メイリオ" panose="020B0604030504040204" pitchFamily="50" charset="-128"/>
                <a:ea typeface="メイリオ" panose="020B0604030504040204" pitchFamily="50" charset="-128"/>
              </a:rPr>
              <a:t>：</a:t>
            </a:r>
            <a:r>
              <a:rPr kumimoji="1" lang="en-US" altLang="ja-JP" sz="1400" b="1" dirty="0">
                <a:latin typeface="メイリオ" panose="020B0604030504040204" pitchFamily="50" charset="-128"/>
                <a:ea typeface="メイリオ" panose="020B0604030504040204" pitchFamily="50" charset="-128"/>
              </a:rPr>
              <a:t>00</a:t>
            </a:r>
            <a:r>
              <a:rPr kumimoji="1" lang="ja-JP" altLang="en-US" sz="1400" b="1" dirty="0">
                <a:latin typeface="メイリオ" panose="020B0604030504040204" pitchFamily="50" charset="-128"/>
                <a:ea typeface="メイリオ" panose="020B0604030504040204" pitchFamily="50" charset="-128"/>
              </a:rPr>
              <a:t>～</a:t>
            </a:r>
            <a:r>
              <a:rPr kumimoji="1" lang="en-US" altLang="ja-JP" sz="1400" b="1" dirty="0">
                <a:latin typeface="メイリオ" panose="020B0604030504040204" pitchFamily="50" charset="-128"/>
                <a:ea typeface="メイリオ" panose="020B0604030504040204" pitchFamily="50" charset="-128"/>
              </a:rPr>
              <a:t>11</a:t>
            </a:r>
            <a:r>
              <a:rPr kumimoji="1" lang="ja-JP" altLang="en-US" sz="1400" b="1" dirty="0">
                <a:latin typeface="メイリオ" panose="020B0604030504040204" pitchFamily="50" charset="-128"/>
                <a:ea typeface="メイリオ" panose="020B0604030504040204" pitchFamily="50" charset="-128"/>
              </a:rPr>
              <a:t>：</a:t>
            </a:r>
            <a:r>
              <a:rPr kumimoji="1" lang="en-US" altLang="ja-JP" sz="1400" b="1" dirty="0">
                <a:latin typeface="メイリオ" panose="020B0604030504040204" pitchFamily="50" charset="-128"/>
                <a:ea typeface="メイリオ" panose="020B0604030504040204" pitchFamily="50" charset="-128"/>
              </a:rPr>
              <a:t>30</a:t>
            </a:r>
          </a:p>
          <a:p>
            <a:r>
              <a:rPr kumimoji="1" lang="ja-JP" altLang="en-US" sz="1400" b="1" dirty="0">
                <a:latin typeface="メイリオ" panose="020B0604030504040204" pitchFamily="50" charset="-128"/>
                <a:ea typeface="メイリオ" panose="020B0604030504040204" pitchFamily="50" charset="-128"/>
              </a:rPr>
              <a:t>場所　　　：</a:t>
            </a:r>
            <a:r>
              <a:rPr kumimoji="1" lang="ja-JP" altLang="en-US" sz="1400" b="1" dirty="0">
                <a:solidFill>
                  <a:srgbClr val="F92323"/>
                </a:solidFill>
                <a:latin typeface="メイリオ" panose="020B0604030504040204" pitchFamily="50" charset="-128"/>
                <a:ea typeface="メイリオ" panose="020B0604030504040204" pitchFamily="50" charset="-128"/>
              </a:rPr>
              <a:t>立花四丁目集会所　多目的室</a:t>
            </a:r>
            <a:endParaRPr kumimoji="1" lang="en-US" altLang="ja-JP" sz="1400" b="1" dirty="0">
              <a:solidFill>
                <a:srgbClr val="F92323"/>
              </a:solidFill>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持物　　　：上履き等（下足を脱ぐ為）</a:t>
            </a:r>
            <a:endParaRPr kumimoji="1" lang="en-US" altLang="ja-JP" sz="1400" b="1" dirty="0">
              <a:latin typeface="メイリオ" panose="020B0604030504040204" pitchFamily="50" charset="-128"/>
              <a:ea typeface="メイリオ" panose="020B0604030504040204" pitchFamily="50" charset="-128"/>
            </a:endParaRPr>
          </a:p>
          <a:p>
            <a:pPr algn="ctr">
              <a:lnSpc>
                <a:spcPct val="150000"/>
              </a:lnSpc>
            </a:pPr>
            <a:r>
              <a:rPr kumimoji="1" lang="ja-JP" altLang="en-US" sz="1400" b="1" dirty="0">
                <a:latin typeface="メイリオ" panose="020B0604030504040204" pitchFamily="50" charset="-128"/>
                <a:ea typeface="メイリオ" panose="020B0604030504040204" pitchFamily="50" charset="-128"/>
              </a:rPr>
              <a:t>申込不要でどなたでもご参加いただけます。</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直接お越しください♪</a:t>
            </a:r>
          </a:p>
        </p:txBody>
      </p:sp>
    </p:spTree>
    <p:extLst>
      <p:ext uri="{BB962C8B-B14F-4D97-AF65-F5344CB8AC3E}">
        <p14:creationId xmlns:p14="http://schemas.microsoft.com/office/powerpoint/2010/main" val="249740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61FDC-0C5A-C708-B633-7C6AD97BC124}"/>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30CFB81D-D59A-63CA-F4B8-D7E72FA3E51C}"/>
              </a:ext>
            </a:extLst>
          </p:cNvPr>
          <p:cNvSpPr txBox="1"/>
          <p:nvPr/>
        </p:nvSpPr>
        <p:spPr>
          <a:xfrm>
            <a:off x="115087" y="3805525"/>
            <a:ext cx="3252150" cy="654025"/>
          </a:xfrm>
          <a:prstGeom prst="rect">
            <a:avLst/>
          </a:prstGeom>
          <a:noFill/>
        </p:spPr>
        <p:txBody>
          <a:bodyPr wrap="square" rtlCol="0">
            <a:spAutoFit/>
          </a:bodyPr>
          <a:lstStyle/>
          <a:p>
            <a:endParaRPr lang="en-US" altLang="ja-JP" sz="1050" b="1" dirty="0">
              <a:solidFill>
                <a:schemeClr val="accent1">
                  <a:lumMod val="75000"/>
                </a:schemeClr>
              </a:solidFill>
              <a:latin typeface="メイリオ" panose="020B0604030504040204" pitchFamily="50" charset="-128"/>
              <a:ea typeface="メイリオ" panose="020B0604030504040204" pitchFamily="50" charset="-128"/>
            </a:endParaRPr>
          </a:p>
          <a:p>
            <a:endParaRPr lang="en-US" altLang="ja-JP" sz="1300" b="1" dirty="0">
              <a:latin typeface="メイリオ" panose="020B0604030504040204" pitchFamily="50" charset="-128"/>
              <a:ea typeface="メイリオ" panose="020B0604030504040204" pitchFamily="50" charset="-128"/>
            </a:endParaRPr>
          </a:p>
          <a:p>
            <a:endParaRPr lang="en-US" altLang="ja-JP" sz="1300" b="1"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CC43DA64-A085-839C-118D-0EF71B4F2302}"/>
              </a:ext>
            </a:extLst>
          </p:cNvPr>
          <p:cNvSpPr/>
          <p:nvPr/>
        </p:nvSpPr>
        <p:spPr>
          <a:xfrm>
            <a:off x="5842864" y="2436607"/>
            <a:ext cx="663257" cy="448379"/>
          </a:xfrm>
          <a:prstGeom prst="rect">
            <a:avLst/>
          </a:prstGeom>
          <a:solidFill>
            <a:schemeClr val="bg1"/>
          </a:solidFill>
          <a:ln>
            <a:solidFill>
              <a:schemeClr val="bg1"/>
            </a:solidFill>
          </a:ln>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B06AFEE9-DFAC-FC48-F8F9-DC069D296CDC}"/>
              </a:ext>
            </a:extLst>
          </p:cNvPr>
          <p:cNvGrpSpPr/>
          <p:nvPr/>
        </p:nvGrpSpPr>
        <p:grpSpPr>
          <a:xfrm>
            <a:off x="83095" y="3256423"/>
            <a:ext cx="3262491" cy="2878540"/>
            <a:chOff x="83095" y="3256423"/>
            <a:chExt cx="3262491" cy="2878540"/>
          </a:xfrm>
        </p:grpSpPr>
        <p:sp>
          <p:nvSpPr>
            <p:cNvPr id="25" name="正方形/長方形 24">
              <a:extLst>
                <a:ext uri="{FF2B5EF4-FFF2-40B4-BE49-F238E27FC236}">
                  <a16:creationId xmlns:a16="http://schemas.microsoft.com/office/drawing/2014/main" id="{2906AA56-114C-D170-E843-2C4B8418A4D1}"/>
                </a:ext>
              </a:extLst>
            </p:cNvPr>
            <p:cNvSpPr/>
            <p:nvPr/>
          </p:nvSpPr>
          <p:spPr>
            <a:xfrm>
              <a:off x="83095" y="3256423"/>
              <a:ext cx="3262491" cy="2878540"/>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sp>
          <p:nvSpPr>
            <p:cNvPr id="32" name="角丸四角形 108">
              <a:extLst>
                <a:ext uri="{FF2B5EF4-FFF2-40B4-BE49-F238E27FC236}">
                  <a16:creationId xmlns:a16="http://schemas.microsoft.com/office/drawing/2014/main" id="{70DDC51E-C7DA-A37F-1E21-11ED9A22924F}"/>
                </a:ext>
              </a:extLst>
            </p:cNvPr>
            <p:cNvSpPr/>
            <p:nvPr/>
          </p:nvSpPr>
          <p:spPr>
            <a:xfrm>
              <a:off x="306976" y="3324568"/>
              <a:ext cx="2795505" cy="453349"/>
            </a:xfrm>
            <a:prstGeom prst="roundRect">
              <a:avLst>
                <a:gd name="adj" fmla="val 26483"/>
              </a:avLst>
            </a:prstGeom>
            <a:solidFill>
              <a:srgbClr val="FFC000"/>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4" name="正方形/長方形 33">
            <a:extLst>
              <a:ext uri="{FF2B5EF4-FFF2-40B4-BE49-F238E27FC236}">
                <a16:creationId xmlns:a16="http://schemas.microsoft.com/office/drawing/2014/main" id="{78D4F097-42CA-8A75-140C-35A2188DF79F}"/>
              </a:ext>
            </a:extLst>
          </p:cNvPr>
          <p:cNvSpPr/>
          <p:nvPr/>
        </p:nvSpPr>
        <p:spPr>
          <a:xfrm>
            <a:off x="3431646" y="3256422"/>
            <a:ext cx="3355499" cy="2878541"/>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p:txBody>
      </p:sp>
      <p:sp>
        <p:nvSpPr>
          <p:cNvPr id="7" name="角丸四角形 108">
            <a:extLst>
              <a:ext uri="{FF2B5EF4-FFF2-40B4-BE49-F238E27FC236}">
                <a16:creationId xmlns:a16="http://schemas.microsoft.com/office/drawing/2014/main" id="{B798C595-B391-D3F3-0FEA-3B605C882E4C}"/>
              </a:ext>
            </a:extLst>
          </p:cNvPr>
          <p:cNvSpPr/>
          <p:nvPr/>
        </p:nvSpPr>
        <p:spPr>
          <a:xfrm>
            <a:off x="3686513" y="3324576"/>
            <a:ext cx="2795505" cy="453349"/>
          </a:xfrm>
          <a:prstGeom prst="roundRect">
            <a:avLst>
              <a:gd name="adj" fmla="val 26483"/>
            </a:avLst>
          </a:prstGeom>
          <a:solidFill>
            <a:schemeClr val="accent1"/>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a:extLst>
              <a:ext uri="{FF2B5EF4-FFF2-40B4-BE49-F238E27FC236}">
                <a16:creationId xmlns:a16="http://schemas.microsoft.com/office/drawing/2014/main" id="{F07D7D1A-8AEA-5185-C34B-05C4587FF44D}"/>
              </a:ext>
            </a:extLst>
          </p:cNvPr>
          <p:cNvSpPr/>
          <p:nvPr/>
        </p:nvSpPr>
        <p:spPr>
          <a:xfrm>
            <a:off x="3431646" y="79747"/>
            <a:ext cx="3352852" cy="3102883"/>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a:p>
            <a:pPr>
              <a:lnSpc>
                <a:spcPts val="1200"/>
              </a:lnSpc>
            </a:pPr>
            <a:r>
              <a:rPr lang="en-US" sz="1050" kern="100">
                <a:ea typeface="HG創英角ｺﾞｼｯｸUB" panose="020B0909000000000000" pitchFamily="49" charset="-128"/>
                <a:cs typeface="Times New Roman" panose="02020603050405020304" pitchFamily="18" charset="0"/>
              </a:rPr>
              <a:t> </a:t>
            </a:r>
            <a:endParaRPr lang="ja-JP" altLang="en-US" sz="1050" kern="100">
              <a:ea typeface="HG創英角ｺﾞｼｯｸUB" panose="020B0909000000000000" pitchFamily="49"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9560A54E-9A45-F477-CFBC-5FADDA4B3FE2}"/>
              </a:ext>
            </a:extLst>
          </p:cNvPr>
          <p:cNvSpPr/>
          <p:nvPr/>
        </p:nvSpPr>
        <p:spPr>
          <a:xfrm>
            <a:off x="93044" y="79748"/>
            <a:ext cx="3252150" cy="3102883"/>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grpSp>
        <p:nvGrpSpPr>
          <p:cNvPr id="6" name="グループ化 5">
            <a:extLst>
              <a:ext uri="{FF2B5EF4-FFF2-40B4-BE49-F238E27FC236}">
                <a16:creationId xmlns:a16="http://schemas.microsoft.com/office/drawing/2014/main" id="{FB1B389E-5E98-1A23-6162-A80678F4C239}"/>
              </a:ext>
            </a:extLst>
          </p:cNvPr>
          <p:cNvGrpSpPr/>
          <p:nvPr/>
        </p:nvGrpSpPr>
        <p:grpSpPr>
          <a:xfrm>
            <a:off x="-26846" y="153539"/>
            <a:ext cx="3452005" cy="491399"/>
            <a:chOff x="3393848" y="6705556"/>
            <a:chExt cx="1636263" cy="360000"/>
          </a:xfrm>
          <a:solidFill>
            <a:srgbClr val="0070C0"/>
          </a:solidFill>
        </p:grpSpPr>
        <p:sp>
          <p:nvSpPr>
            <p:cNvPr id="8" name="角丸四角形 108">
              <a:extLst>
                <a:ext uri="{FF2B5EF4-FFF2-40B4-BE49-F238E27FC236}">
                  <a16:creationId xmlns:a16="http://schemas.microsoft.com/office/drawing/2014/main" id="{0EDFD6E9-D2FA-C2CC-53A4-9A435A512508}"/>
                </a:ext>
              </a:extLst>
            </p:cNvPr>
            <p:cNvSpPr/>
            <p:nvPr/>
          </p:nvSpPr>
          <p:spPr>
            <a:xfrm>
              <a:off x="3497948" y="6705556"/>
              <a:ext cx="1475496" cy="360000"/>
            </a:xfrm>
            <a:prstGeom prst="roundRect">
              <a:avLst>
                <a:gd name="adj" fmla="val 26483"/>
              </a:avLst>
            </a:prstGeom>
            <a:grp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dist">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E19DF395-9280-0D34-3343-74F258C5A87D}"/>
                </a:ext>
              </a:extLst>
            </p:cNvPr>
            <p:cNvSpPr txBox="1"/>
            <p:nvPr/>
          </p:nvSpPr>
          <p:spPr>
            <a:xfrm>
              <a:off x="3393848" y="6709938"/>
              <a:ext cx="1636263" cy="258353"/>
            </a:xfrm>
            <a:prstGeom prst="rect">
              <a:avLst/>
            </a:prstGeom>
            <a:noFill/>
          </p:spPr>
          <p:txBody>
            <a:bodyPr wrap="square" rtlCol="0">
              <a:spAutoFit/>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季節の飾りを作ってみよう</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～お正月飾り～</a:t>
              </a:r>
            </a:p>
          </p:txBody>
        </p:sp>
      </p:grpSp>
      <p:sp>
        <p:nvSpPr>
          <p:cNvPr id="13" name="角丸四角形 108">
            <a:extLst>
              <a:ext uri="{FF2B5EF4-FFF2-40B4-BE49-F238E27FC236}">
                <a16:creationId xmlns:a16="http://schemas.microsoft.com/office/drawing/2014/main" id="{5D0EEE43-CA8D-F8C2-B89E-3D00C17A6BB6}"/>
              </a:ext>
            </a:extLst>
          </p:cNvPr>
          <p:cNvSpPr/>
          <p:nvPr/>
        </p:nvSpPr>
        <p:spPr>
          <a:xfrm>
            <a:off x="3577215" y="153539"/>
            <a:ext cx="3014102" cy="492843"/>
          </a:xfrm>
          <a:prstGeom prst="roundRect">
            <a:avLst>
              <a:gd name="adj" fmla="val 26483"/>
            </a:avLst>
          </a:prstGeom>
          <a:solidFill>
            <a:srgbClr val="FFC000"/>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dist">
              <a:lnSpc>
                <a:spcPts val="1200"/>
              </a:lnSpc>
            </a:pP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93910949-5CD9-FC6F-EC22-4FF9DA85BAB4}"/>
              </a:ext>
            </a:extLst>
          </p:cNvPr>
          <p:cNvSpPr txBox="1"/>
          <p:nvPr/>
        </p:nvSpPr>
        <p:spPr>
          <a:xfrm>
            <a:off x="3425160" y="872523"/>
            <a:ext cx="3359337" cy="2662267"/>
          </a:xfrm>
          <a:prstGeom prst="rect">
            <a:avLst/>
          </a:prstGeom>
          <a:noFill/>
        </p:spPr>
        <p:txBody>
          <a:bodyPr wrap="square">
            <a:spAutoFit/>
          </a:bodyPr>
          <a:lstStyle/>
          <a:p>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17</a:t>
            </a:r>
            <a:r>
              <a:rPr lang="ja-JP" altLang="en-US" sz="1300" b="1" dirty="0">
                <a:latin typeface="メイリオ" panose="020B0604030504040204" pitchFamily="50" charset="-128"/>
                <a:ea typeface="メイリオ" panose="020B0604030504040204" pitchFamily="50" charset="-128"/>
              </a:rPr>
              <a:t>日（火</a:t>
            </a:r>
            <a:r>
              <a:rPr lang="en-US" altLang="ja-JP" sz="1300" b="1" dirty="0">
                <a:latin typeface="メイリオ" panose="020B0604030504040204" pitchFamily="50" charset="-128"/>
                <a:ea typeface="メイリオ" panose="020B0604030504040204" pitchFamily="50" charset="-128"/>
              </a:rPr>
              <a:t>)</a:t>
            </a:r>
          </a:p>
          <a:p>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14:00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15:00</a:t>
            </a:r>
          </a:p>
          <a:p>
            <a:pPr>
              <a:tabLst>
                <a:tab pos="898525" algn="l"/>
              </a:tabLst>
            </a:pPr>
            <a:r>
              <a:rPr lang="ja-JP" altLang="en-US" sz="1300" b="1" dirty="0">
                <a:latin typeface="メイリオ" panose="020B0604030504040204" pitchFamily="50" charset="-128"/>
                <a:ea typeface="メイリオ" panose="020B0604030504040204" pitchFamily="50" charset="-128"/>
              </a:rPr>
              <a:t>場所　　：</a:t>
            </a:r>
            <a:r>
              <a:rPr lang="ja-JP" altLang="en-US" sz="1300" b="1" dirty="0">
                <a:solidFill>
                  <a:srgbClr val="F92323"/>
                </a:solidFill>
                <a:latin typeface="メイリオ" panose="020B0604030504040204" pitchFamily="50" charset="-128"/>
                <a:ea typeface="メイリオ" panose="020B0604030504040204" pitchFamily="50" charset="-128"/>
              </a:rPr>
              <a:t>立花四丁目集会所</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r>
              <a:rPr lang="ja-JP" altLang="en-US" sz="1300" b="1" dirty="0">
                <a:solidFill>
                  <a:srgbClr val="F92323"/>
                </a:solidFill>
                <a:latin typeface="メイリオ" panose="020B0604030504040204" pitchFamily="50" charset="-128"/>
                <a:ea typeface="メイリオ" panose="020B0604030504040204" pitchFamily="50" charset="-128"/>
              </a:rPr>
              <a:t>　　　　　多目的室</a:t>
            </a:r>
          </a:p>
          <a:p>
            <a:r>
              <a:rPr lang="ja-JP" altLang="en-US" sz="1300" b="1" dirty="0">
                <a:latin typeface="メイリオ" panose="020B0604030504040204" pitchFamily="50" charset="-128"/>
                <a:ea typeface="メイリオ" panose="020B0604030504040204" pitchFamily="50" charset="-128"/>
              </a:rPr>
              <a:t>定員　　：</a:t>
            </a:r>
            <a:r>
              <a:rPr lang="en-US" altLang="ja-JP" sz="1300" b="1" dirty="0">
                <a:latin typeface="メイリオ" panose="020B0604030504040204" pitchFamily="50" charset="-128"/>
                <a:ea typeface="メイリオ" panose="020B0604030504040204" pitchFamily="50" charset="-128"/>
              </a:rPr>
              <a:t>10</a:t>
            </a:r>
            <a:r>
              <a:rPr lang="ja-JP" altLang="en-US" sz="1300" b="1" dirty="0">
                <a:latin typeface="メイリオ" panose="020B0604030504040204" pitchFamily="50" charset="-128"/>
                <a:ea typeface="メイリオ" panose="020B0604030504040204" pitchFamily="50" charset="-128"/>
              </a:rPr>
              <a:t>名（抽選）　</a:t>
            </a:r>
          </a:p>
          <a:p>
            <a:r>
              <a:rPr lang="ja-JP" altLang="en-US" sz="1300" b="1" dirty="0">
                <a:latin typeface="メイリオ" panose="020B0604030504040204" pitchFamily="50" charset="-128"/>
                <a:ea typeface="メイリオ" panose="020B0604030504040204" pitchFamily="50" charset="-128"/>
              </a:rPr>
              <a:t>費用　　：無料</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講師　　：職員　</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申込</a:t>
            </a:r>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2</a:t>
            </a:r>
            <a:r>
              <a:rPr lang="ja-JP" altLang="en-US" sz="1300" b="1" dirty="0">
                <a:latin typeface="メイリオ" panose="020B0604030504040204" pitchFamily="50" charset="-128"/>
                <a:ea typeface="メイリオ" panose="020B0604030504040204" pitchFamily="50" charset="-128"/>
              </a:rPr>
              <a:t>日（月）～</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日（木）</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電話にて受け付けます</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当選連絡</a:t>
            </a:r>
            <a:r>
              <a:rPr lang="en-US" altLang="ja-JP" sz="1300" b="1" dirty="0">
                <a:latin typeface="メイリオ" panose="020B0604030504040204" pitchFamily="50" charset="-128"/>
                <a:ea typeface="メイリオ" panose="020B0604030504040204" pitchFamily="50" charset="-128"/>
              </a:rPr>
              <a:t> : 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14</a:t>
            </a:r>
            <a:r>
              <a:rPr lang="ja-JP" altLang="en-US" sz="1300" b="1" dirty="0">
                <a:latin typeface="メイリオ" panose="020B0604030504040204" pitchFamily="50" charset="-128"/>
                <a:ea typeface="メイリオ" panose="020B0604030504040204" pitchFamily="50" charset="-128"/>
              </a:rPr>
              <a:t>日（土）</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当選の方のみ連絡</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endParaRPr lang="en-US" altLang="ja-JP" sz="1300" b="1" dirty="0">
              <a:latin typeface="メイリオ" panose="020B0604030504040204" pitchFamily="50" charset="-128"/>
              <a:ea typeface="メイリオ" panose="020B0604030504040204" pitchFamily="50" charset="-128"/>
            </a:endParaRPr>
          </a:p>
          <a:p>
            <a:endParaRPr lang="ja-JP" altLang="en-US" sz="11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CCCAE05F-5536-3C81-2400-58292C20F687}"/>
              </a:ext>
            </a:extLst>
          </p:cNvPr>
          <p:cNvSpPr txBox="1"/>
          <p:nvPr/>
        </p:nvSpPr>
        <p:spPr>
          <a:xfrm>
            <a:off x="115087" y="862341"/>
            <a:ext cx="3432616" cy="2462213"/>
          </a:xfrm>
          <a:prstGeom prst="rect">
            <a:avLst/>
          </a:prstGeom>
          <a:noFill/>
        </p:spPr>
        <p:txBody>
          <a:bodyPr wrap="square" rtlCol="0">
            <a:spAutoFit/>
          </a:bodyPr>
          <a:lstStyle/>
          <a:p>
            <a:r>
              <a:rPr kumimoji="1" lang="ja-JP" altLang="en-US" sz="1300" b="1" dirty="0">
                <a:latin typeface="メイリオ" panose="020B0604030504040204" pitchFamily="50" charset="-128"/>
                <a:ea typeface="メイリオ" panose="020B0604030504040204" pitchFamily="50" charset="-128"/>
              </a:rPr>
              <a:t>日時</a:t>
            </a:r>
            <a:r>
              <a:rPr kumimoji="1" lang="en-US" altLang="ja-JP" sz="1300" b="1"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a:t>
            </a:r>
            <a:r>
              <a:rPr kumimoji="1" lang="en-US" altLang="ja-JP" sz="1300" b="1" dirty="0">
                <a:latin typeface="メイリオ" panose="020B0604030504040204" pitchFamily="50" charset="-128"/>
                <a:ea typeface="メイリオ" panose="020B0604030504040204" pitchFamily="50" charset="-128"/>
              </a:rPr>
              <a:t>12</a:t>
            </a:r>
            <a:r>
              <a:rPr kumimoji="1" lang="ja-JP" altLang="en-US" sz="1300" b="1" dirty="0">
                <a:latin typeface="メイリオ" panose="020B0604030504040204" pitchFamily="50" charset="-128"/>
                <a:ea typeface="メイリオ" panose="020B0604030504040204" pitchFamily="50" charset="-128"/>
              </a:rPr>
              <a:t>月</a:t>
            </a:r>
            <a:r>
              <a:rPr kumimoji="1" lang="en-US" altLang="ja-JP" sz="1300" b="1" dirty="0">
                <a:latin typeface="メイリオ" panose="020B0604030504040204" pitchFamily="50" charset="-128"/>
                <a:ea typeface="メイリオ" panose="020B0604030504040204" pitchFamily="50" charset="-128"/>
              </a:rPr>
              <a:t>24</a:t>
            </a:r>
            <a:r>
              <a:rPr kumimoji="1" lang="ja-JP" altLang="en-US" sz="1300" b="1" dirty="0">
                <a:latin typeface="メイリオ" panose="020B0604030504040204" pitchFamily="50" charset="-128"/>
                <a:ea typeface="メイリオ" panose="020B0604030504040204" pitchFamily="50" charset="-128"/>
              </a:rPr>
              <a:t>日（火）</a:t>
            </a:r>
            <a:endParaRPr kumimoji="1" lang="en-US" altLang="ja-JP" sz="1300" b="1" dirty="0">
              <a:latin typeface="メイリオ" panose="020B0604030504040204" pitchFamily="50" charset="-128"/>
              <a:ea typeface="メイリオ" panose="020B0604030504040204" pitchFamily="50" charset="-128"/>
            </a:endParaRPr>
          </a:p>
          <a:p>
            <a:r>
              <a:rPr kumimoji="1" lang="en-US" altLang="ja-JP" sz="1300" b="1"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　</a:t>
            </a:r>
            <a:r>
              <a:rPr kumimoji="1" lang="en-US" altLang="ja-JP" sz="1300" b="1" dirty="0">
                <a:latin typeface="メイリオ" panose="020B0604030504040204" pitchFamily="50" charset="-128"/>
                <a:ea typeface="メイリオ" panose="020B0604030504040204" pitchFamily="50" charset="-128"/>
              </a:rPr>
              <a:t>14:00</a:t>
            </a:r>
            <a:r>
              <a:rPr kumimoji="1" lang="ja-JP" altLang="en-US" sz="1300" b="1" dirty="0">
                <a:latin typeface="メイリオ" panose="020B0604030504040204" pitchFamily="50" charset="-128"/>
                <a:ea typeface="メイリオ" panose="020B0604030504040204" pitchFamily="50" charset="-128"/>
              </a:rPr>
              <a:t>～</a:t>
            </a:r>
            <a:r>
              <a:rPr kumimoji="1" lang="en-US" altLang="ja-JP" sz="1300" b="1" dirty="0">
                <a:latin typeface="メイリオ" panose="020B0604030504040204" pitchFamily="50" charset="-128"/>
                <a:ea typeface="メイリオ" panose="020B0604030504040204" pitchFamily="50" charset="-128"/>
              </a:rPr>
              <a:t>15:30</a:t>
            </a:r>
          </a:p>
          <a:p>
            <a:r>
              <a:rPr kumimoji="1" lang="ja-JP" altLang="en-US" sz="1300" b="1" dirty="0">
                <a:latin typeface="メイリオ" panose="020B0604030504040204" pitchFamily="50" charset="-128"/>
                <a:ea typeface="メイリオ" panose="020B0604030504040204" pitchFamily="50" charset="-128"/>
              </a:rPr>
              <a:t>場所</a:t>
            </a:r>
            <a:r>
              <a:rPr kumimoji="1" lang="en-US" altLang="ja-JP" sz="1300" b="1"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a:t>
            </a:r>
            <a:r>
              <a:rPr kumimoji="1" lang="ja-JP" altLang="en-US" sz="1300" b="1" dirty="0">
                <a:solidFill>
                  <a:srgbClr val="F92323"/>
                </a:solidFill>
                <a:latin typeface="メイリオ" panose="020B0604030504040204" pitchFamily="50" charset="-128"/>
                <a:ea typeface="メイリオ" panose="020B0604030504040204" pitchFamily="50" charset="-128"/>
              </a:rPr>
              <a:t>立花四丁目集会所　</a:t>
            </a:r>
            <a:endParaRPr kumimoji="1" lang="en-US" altLang="ja-JP" sz="1300" b="1" dirty="0">
              <a:solidFill>
                <a:srgbClr val="F92323"/>
              </a:solidFill>
              <a:latin typeface="メイリオ" panose="020B0604030504040204" pitchFamily="50" charset="-128"/>
              <a:ea typeface="メイリオ" panose="020B0604030504040204" pitchFamily="50" charset="-128"/>
            </a:endParaRPr>
          </a:p>
          <a:p>
            <a:r>
              <a:rPr kumimoji="1" lang="en-US" altLang="ja-JP" sz="1300" b="1" dirty="0">
                <a:solidFill>
                  <a:srgbClr val="F92323"/>
                </a:solidFill>
                <a:latin typeface="メイリオ" panose="020B0604030504040204" pitchFamily="50" charset="-128"/>
                <a:ea typeface="メイリオ" panose="020B0604030504040204" pitchFamily="50" charset="-128"/>
              </a:rPr>
              <a:t>	</a:t>
            </a:r>
            <a:r>
              <a:rPr kumimoji="1" lang="ja-JP" altLang="en-US" sz="1300" b="1" dirty="0">
                <a:solidFill>
                  <a:srgbClr val="F92323"/>
                </a:solidFill>
                <a:latin typeface="メイリオ" panose="020B0604030504040204" pitchFamily="50" charset="-128"/>
                <a:ea typeface="メイリオ" panose="020B0604030504040204" pitchFamily="50" charset="-128"/>
              </a:rPr>
              <a:t>　多目的室</a:t>
            </a:r>
            <a:endParaRPr kumimoji="1" lang="en-US" altLang="ja-JP" sz="1300" b="1" dirty="0">
              <a:solidFill>
                <a:srgbClr val="F92323"/>
              </a:solidFill>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定員</a:t>
            </a:r>
            <a:r>
              <a:rPr kumimoji="1" lang="en-US" altLang="ja-JP" sz="1300" b="1"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a:t>
            </a:r>
            <a:r>
              <a:rPr kumimoji="1" lang="en-US" altLang="ja-JP" sz="1300" b="1" dirty="0">
                <a:latin typeface="メイリオ" panose="020B0604030504040204" pitchFamily="50" charset="-128"/>
                <a:ea typeface="メイリオ" panose="020B0604030504040204" pitchFamily="50" charset="-128"/>
              </a:rPr>
              <a:t>10</a:t>
            </a:r>
            <a:r>
              <a:rPr kumimoji="1" lang="ja-JP" altLang="en-US" sz="1300" b="1" dirty="0">
                <a:latin typeface="メイリオ" panose="020B0604030504040204" pitchFamily="50" charset="-128"/>
                <a:ea typeface="メイリオ" panose="020B0604030504040204" pitchFamily="50" charset="-128"/>
              </a:rPr>
              <a:t>名（抽選）</a:t>
            </a:r>
            <a:endParaRPr kumimoji="1" lang="en-US" altLang="ja-JP" sz="1300" b="1"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費用</a:t>
            </a:r>
            <a:r>
              <a:rPr kumimoji="1" lang="en-US" altLang="ja-JP" sz="1300" b="1"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：無料</a:t>
            </a:r>
            <a:endParaRPr kumimoji="1"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講師</a:t>
            </a:r>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：職員</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申込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11</a:t>
            </a:r>
            <a:r>
              <a:rPr lang="ja-JP" altLang="en-US" sz="1300" b="1" dirty="0">
                <a:latin typeface="メイリオ" panose="020B0604030504040204" pitchFamily="50" charset="-128"/>
                <a:ea typeface="メイリオ" panose="020B0604030504040204" pitchFamily="50" charset="-128"/>
              </a:rPr>
              <a:t>日（水）～</a:t>
            </a:r>
            <a:r>
              <a:rPr lang="en-US" altLang="ja-JP" sz="1300" b="1" dirty="0">
                <a:latin typeface="メイリオ" panose="020B0604030504040204" pitchFamily="50" charset="-128"/>
                <a:ea typeface="メイリオ" panose="020B0604030504040204" pitchFamily="50" charset="-128"/>
              </a:rPr>
              <a:t>19</a:t>
            </a:r>
            <a:r>
              <a:rPr lang="ja-JP" altLang="en-US" sz="1300" b="1" dirty="0">
                <a:latin typeface="メイリオ" panose="020B0604030504040204" pitchFamily="50" charset="-128"/>
                <a:ea typeface="メイリオ" panose="020B0604030504040204" pitchFamily="50" charset="-128"/>
              </a:rPr>
              <a:t>日（木）　</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電話にて受付けます</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当選連絡：</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20</a:t>
            </a:r>
            <a:r>
              <a:rPr lang="ja-JP" altLang="en-US" sz="1300" b="1" dirty="0">
                <a:latin typeface="メイリオ" panose="020B0604030504040204" pitchFamily="50" charset="-128"/>
                <a:ea typeface="メイリオ" panose="020B0604030504040204" pitchFamily="50" charset="-128"/>
              </a:rPr>
              <a:t>日</a:t>
            </a:r>
            <a:endParaRPr lang="en-US" altLang="ja-JP" sz="1300" b="1" dirty="0">
              <a:latin typeface="メイリオ" panose="020B0604030504040204" pitchFamily="50" charset="-128"/>
              <a:ea typeface="メイリオ" panose="020B0604030504040204" pitchFamily="50" charset="-128"/>
            </a:endParaRPr>
          </a:p>
          <a:p>
            <a:r>
              <a:rPr lang="ja-JP" altLang="en-US" sz="1300" b="1" dirty="0">
                <a:latin typeface="メイリオ" panose="020B0604030504040204" pitchFamily="50" charset="-128"/>
                <a:ea typeface="メイリオ" panose="020B0604030504040204" pitchFamily="50" charset="-128"/>
              </a:rPr>
              <a:t>当選の方のみ連絡</a:t>
            </a:r>
            <a:endParaRPr lang="en-US" altLang="ja-JP" sz="13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769152C6-1F96-EE21-76FF-137DB28E90E8}"/>
              </a:ext>
            </a:extLst>
          </p:cNvPr>
          <p:cNvSpPr/>
          <p:nvPr/>
        </p:nvSpPr>
        <p:spPr>
          <a:xfrm>
            <a:off x="115087" y="9215450"/>
            <a:ext cx="6679384" cy="959526"/>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endParaRPr lang="ja-JP" altLang="en-US" sz="1050" kern="100" dirty="0">
              <a:ea typeface="HG創英角ｺﾞｼｯｸUB" panose="020B0909000000000000" pitchFamily="49" charset="-128"/>
              <a:cs typeface="Times New Roman" panose="02020603050405020304" pitchFamily="18" charset="0"/>
            </a:endParaRPr>
          </a:p>
        </p:txBody>
      </p:sp>
      <p:pic>
        <p:nvPicPr>
          <p:cNvPr id="20" name="図 19">
            <a:extLst>
              <a:ext uri="{FF2B5EF4-FFF2-40B4-BE49-F238E27FC236}">
                <a16:creationId xmlns:a16="http://schemas.microsoft.com/office/drawing/2014/main" id="{E09BF668-88C1-D91A-B39E-6CFC109A4D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8753" y="1120165"/>
            <a:ext cx="812634" cy="1134174"/>
          </a:xfrm>
          <a:prstGeom prst="rect">
            <a:avLst/>
          </a:prstGeom>
        </p:spPr>
      </p:pic>
      <p:sp>
        <p:nvSpPr>
          <p:cNvPr id="15" name="正方形/長方形 14">
            <a:extLst>
              <a:ext uri="{FF2B5EF4-FFF2-40B4-BE49-F238E27FC236}">
                <a16:creationId xmlns:a16="http://schemas.microsoft.com/office/drawing/2014/main" id="{8942E44E-BEE8-0B77-011E-9F2B74132E1D}"/>
              </a:ext>
            </a:extLst>
          </p:cNvPr>
          <p:cNvSpPr/>
          <p:nvPr/>
        </p:nvSpPr>
        <p:spPr>
          <a:xfrm>
            <a:off x="3431646" y="6199367"/>
            <a:ext cx="3352850" cy="2944197"/>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sp>
        <p:nvSpPr>
          <p:cNvPr id="16" name="角丸四角形 108">
            <a:extLst>
              <a:ext uri="{FF2B5EF4-FFF2-40B4-BE49-F238E27FC236}">
                <a16:creationId xmlns:a16="http://schemas.microsoft.com/office/drawing/2014/main" id="{656884BD-A7A5-3E35-4D68-1782296511A9}"/>
              </a:ext>
            </a:extLst>
          </p:cNvPr>
          <p:cNvSpPr/>
          <p:nvPr/>
        </p:nvSpPr>
        <p:spPr>
          <a:xfrm>
            <a:off x="3701447" y="6290806"/>
            <a:ext cx="2795505" cy="453349"/>
          </a:xfrm>
          <a:prstGeom prst="roundRect">
            <a:avLst>
              <a:gd name="adj" fmla="val 26483"/>
            </a:avLst>
          </a:prstGeom>
          <a:solidFill>
            <a:srgbClr val="FFC000"/>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1142E0D4-BBB2-305F-511F-C62EA507A241}"/>
              </a:ext>
            </a:extLst>
          </p:cNvPr>
          <p:cNvSpPr/>
          <p:nvPr/>
        </p:nvSpPr>
        <p:spPr>
          <a:xfrm>
            <a:off x="83095" y="6199368"/>
            <a:ext cx="3262099" cy="2947938"/>
          </a:xfrm>
          <a:prstGeom prst="rect">
            <a:avLst/>
          </a:prstGeom>
          <a:solidFill>
            <a:schemeClr val="bg1"/>
          </a:solidFill>
          <a:ln w="28575">
            <a:solidFill>
              <a:srgbClr val="92D05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a:p>
            <a:pPr>
              <a:lnSpc>
                <a:spcPts val="1200"/>
              </a:lnSpc>
            </a:pPr>
            <a:r>
              <a:rPr lang="en-US" sz="1050" kern="100" dirty="0">
                <a:ea typeface="HG創英角ｺﾞｼｯｸUB" panose="020B0909000000000000" pitchFamily="49" charset="-128"/>
                <a:cs typeface="Times New Roman" panose="02020603050405020304" pitchFamily="18" charset="0"/>
              </a:rPr>
              <a:t> </a:t>
            </a:r>
            <a:endParaRPr lang="ja-JP" altLang="en-US" sz="1050" kern="100" dirty="0">
              <a:ea typeface="HG創英角ｺﾞｼｯｸUB" panose="020B0909000000000000" pitchFamily="49" charset="-128"/>
              <a:cs typeface="Times New Roman" panose="02020603050405020304" pitchFamily="18" charset="0"/>
            </a:endParaRPr>
          </a:p>
        </p:txBody>
      </p:sp>
      <p:sp>
        <p:nvSpPr>
          <p:cNvPr id="21" name="角丸四角形 108">
            <a:extLst>
              <a:ext uri="{FF2B5EF4-FFF2-40B4-BE49-F238E27FC236}">
                <a16:creationId xmlns:a16="http://schemas.microsoft.com/office/drawing/2014/main" id="{1F663EA2-C2A7-2466-F815-B8853311234F}"/>
              </a:ext>
            </a:extLst>
          </p:cNvPr>
          <p:cNvSpPr/>
          <p:nvPr/>
        </p:nvSpPr>
        <p:spPr>
          <a:xfrm>
            <a:off x="341826" y="6267754"/>
            <a:ext cx="2795505" cy="453349"/>
          </a:xfrm>
          <a:prstGeom prst="roundRect">
            <a:avLst>
              <a:gd name="adj" fmla="val 26483"/>
            </a:avLst>
          </a:prstGeom>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en-US" sz="1600" b="1"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67343FAB-7F25-BC3D-395D-E06C549408B4}"/>
              </a:ext>
            </a:extLst>
          </p:cNvPr>
          <p:cNvSpPr txBox="1"/>
          <p:nvPr/>
        </p:nvSpPr>
        <p:spPr>
          <a:xfrm>
            <a:off x="115086" y="9229135"/>
            <a:ext cx="6669411" cy="954107"/>
          </a:xfrm>
          <a:prstGeom prst="rect">
            <a:avLst/>
          </a:prstGeom>
          <a:noFill/>
        </p:spPr>
        <p:txBody>
          <a:bodyPr wrap="square" rtlCol="0">
            <a:spAutoFit/>
          </a:bodyPr>
          <a:lstStyle/>
          <a:p>
            <a:r>
              <a:rPr kumimoji="1" lang="ja-JP" altLang="en-US" sz="1400" b="1" dirty="0"/>
              <a:t>・</a:t>
            </a:r>
            <a:r>
              <a:rPr kumimoji="1" lang="ja-JP" altLang="en-US" sz="1400" b="1" dirty="0">
                <a:latin typeface="+mn-ea"/>
              </a:rPr>
              <a:t>立花ゆうゆう館にご登録のない方はその場で発行させていただきます。身分証をお持ちください。</a:t>
            </a:r>
            <a:endParaRPr kumimoji="1" lang="en-US" altLang="ja-JP" sz="1400" b="1" dirty="0">
              <a:latin typeface="+mn-ea"/>
            </a:endParaRPr>
          </a:p>
          <a:p>
            <a:r>
              <a:rPr kumimoji="1" lang="ja-JP" altLang="en-US" sz="1400" b="1" dirty="0">
                <a:latin typeface="+mn-ea"/>
              </a:rPr>
              <a:t>・当館主催のイベントは記録及び</a:t>
            </a:r>
            <a:r>
              <a:rPr kumimoji="1" lang="en-US" altLang="ja-JP" sz="1400" b="1" dirty="0">
                <a:latin typeface="+mn-ea"/>
              </a:rPr>
              <a:t>HP</a:t>
            </a:r>
            <a:r>
              <a:rPr kumimoji="1" lang="ja-JP" altLang="en-US" sz="1400" b="1" dirty="0">
                <a:latin typeface="+mn-ea"/>
              </a:rPr>
              <a:t>用の写真を撮らせて</a:t>
            </a:r>
            <a:r>
              <a:rPr kumimoji="1" lang="ja-JP" altLang="en-US" sz="1400" b="1">
                <a:latin typeface="+mn-ea"/>
              </a:rPr>
              <a:t>いただきます。ご遠慮される方</a:t>
            </a:r>
            <a:r>
              <a:rPr kumimoji="1" lang="ja-JP" altLang="en-US" sz="1400" b="1" dirty="0">
                <a:latin typeface="+mn-ea"/>
              </a:rPr>
              <a:t>は当日職員までお申し付けください。</a:t>
            </a:r>
            <a:endParaRPr kumimoji="1" lang="ja-JP" altLang="en-US" sz="1400" b="1" dirty="0"/>
          </a:p>
        </p:txBody>
      </p:sp>
      <p:sp>
        <p:nvSpPr>
          <p:cNvPr id="18" name="テキスト ボックス 17">
            <a:extLst>
              <a:ext uri="{FF2B5EF4-FFF2-40B4-BE49-F238E27FC236}">
                <a16:creationId xmlns:a16="http://schemas.microsoft.com/office/drawing/2014/main" id="{A22971C9-0F7D-7730-2729-9BD0936A4EB4}"/>
              </a:ext>
            </a:extLst>
          </p:cNvPr>
          <p:cNvSpPr txBox="1"/>
          <p:nvPr/>
        </p:nvSpPr>
        <p:spPr>
          <a:xfrm>
            <a:off x="3570729" y="245208"/>
            <a:ext cx="3020588" cy="338554"/>
          </a:xfrm>
          <a:prstGeom prst="rect">
            <a:avLst/>
          </a:prstGeom>
          <a:noFill/>
        </p:spPr>
        <p:txBody>
          <a:bodyPr wrap="square" rtlCol="0">
            <a:spAutoFit/>
          </a:bodyPr>
          <a:lstStyle/>
          <a:p>
            <a:pPr algn="ctr"/>
            <a:r>
              <a:rPr kumimoji="1" lang="ja-JP" altLang="en-US" sz="1600" b="1" dirty="0">
                <a:solidFill>
                  <a:schemeClr val="bg1"/>
                </a:solidFill>
              </a:rPr>
              <a:t>ビーズ入りボールペン講座</a:t>
            </a:r>
          </a:p>
        </p:txBody>
      </p:sp>
      <p:sp>
        <p:nvSpPr>
          <p:cNvPr id="23" name="テキスト ボックス 22">
            <a:extLst>
              <a:ext uri="{FF2B5EF4-FFF2-40B4-BE49-F238E27FC236}">
                <a16:creationId xmlns:a16="http://schemas.microsoft.com/office/drawing/2014/main" id="{83E99FC8-1767-4190-F2BB-1307C10C746C}"/>
              </a:ext>
            </a:extLst>
          </p:cNvPr>
          <p:cNvSpPr txBox="1"/>
          <p:nvPr/>
        </p:nvSpPr>
        <p:spPr>
          <a:xfrm>
            <a:off x="283625" y="3378026"/>
            <a:ext cx="2795505" cy="338554"/>
          </a:xfrm>
          <a:prstGeom prst="rect">
            <a:avLst/>
          </a:prstGeom>
          <a:noFill/>
        </p:spPr>
        <p:txBody>
          <a:bodyPr wrap="square" rtlCol="0">
            <a:spAutoFit/>
          </a:bodyPr>
          <a:lstStyle/>
          <a:p>
            <a:pPr algn="ctr"/>
            <a:r>
              <a:rPr kumimoji="1" lang="ja-JP" altLang="en-US" sz="1600" b="1" dirty="0">
                <a:solidFill>
                  <a:schemeClr val="bg1"/>
                </a:solidFill>
              </a:rPr>
              <a:t>丸シールアート</a:t>
            </a:r>
          </a:p>
        </p:txBody>
      </p:sp>
      <p:sp>
        <p:nvSpPr>
          <p:cNvPr id="24" name="テキスト ボックス 23">
            <a:extLst>
              <a:ext uri="{FF2B5EF4-FFF2-40B4-BE49-F238E27FC236}">
                <a16:creationId xmlns:a16="http://schemas.microsoft.com/office/drawing/2014/main" id="{C0F81788-56B0-60EB-E358-018C05002E8B}"/>
              </a:ext>
            </a:extLst>
          </p:cNvPr>
          <p:cNvSpPr txBox="1"/>
          <p:nvPr/>
        </p:nvSpPr>
        <p:spPr>
          <a:xfrm>
            <a:off x="3683270" y="3390277"/>
            <a:ext cx="2795505" cy="338554"/>
          </a:xfrm>
          <a:prstGeom prst="rect">
            <a:avLst/>
          </a:prstGeom>
          <a:noFill/>
        </p:spPr>
        <p:txBody>
          <a:bodyPr wrap="square" rtlCol="0">
            <a:spAutoFit/>
          </a:bodyPr>
          <a:lstStyle/>
          <a:p>
            <a:pPr algn="ctr"/>
            <a:r>
              <a:rPr kumimoji="1" lang="ja-JP" altLang="en-US" sz="1600" b="1" dirty="0">
                <a:solidFill>
                  <a:schemeClr val="bg1"/>
                </a:solidFill>
              </a:rPr>
              <a:t>脳トレサロン</a:t>
            </a:r>
          </a:p>
        </p:txBody>
      </p:sp>
      <p:sp>
        <p:nvSpPr>
          <p:cNvPr id="26" name="テキスト ボックス 25">
            <a:extLst>
              <a:ext uri="{FF2B5EF4-FFF2-40B4-BE49-F238E27FC236}">
                <a16:creationId xmlns:a16="http://schemas.microsoft.com/office/drawing/2014/main" id="{38371AA7-379B-E363-F293-09D0872EAAFD}"/>
              </a:ext>
            </a:extLst>
          </p:cNvPr>
          <p:cNvSpPr txBox="1"/>
          <p:nvPr/>
        </p:nvSpPr>
        <p:spPr>
          <a:xfrm>
            <a:off x="115086" y="3944690"/>
            <a:ext cx="3359337" cy="2262158"/>
          </a:xfrm>
          <a:prstGeom prst="rect">
            <a:avLst/>
          </a:prstGeom>
          <a:noFill/>
        </p:spPr>
        <p:txBody>
          <a:bodyPr wrap="square">
            <a:spAutoFit/>
          </a:bodyPr>
          <a:lstStyle/>
          <a:p>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7</a:t>
            </a:r>
            <a:r>
              <a:rPr lang="ja-JP" altLang="en-US" sz="1300" b="1" dirty="0">
                <a:latin typeface="メイリオ" panose="020B0604030504040204" pitchFamily="50" charset="-128"/>
                <a:ea typeface="メイリオ" panose="020B0604030504040204" pitchFamily="50" charset="-128"/>
              </a:rPr>
              <a:t>日（土</a:t>
            </a:r>
            <a:r>
              <a:rPr lang="en-US" altLang="ja-JP" sz="1300" b="1" dirty="0">
                <a:latin typeface="メイリオ" panose="020B0604030504040204" pitchFamily="50" charset="-128"/>
                <a:ea typeface="メイリオ" panose="020B0604030504040204" pitchFamily="50" charset="-128"/>
              </a:rPr>
              <a:t>)</a:t>
            </a:r>
          </a:p>
          <a:p>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14:00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16:00</a:t>
            </a:r>
          </a:p>
          <a:p>
            <a:pPr>
              <a:tabLst>
                <a:tab pos="898525" algn="l"/>
              </a:tabLst>
            </a:pPr>
            <a:r>
              <a:rPr lang="ja-JP" altLang="en-US" sz="1300" b="1" dirty="0">
                <a:latin typeface="メイリオ" panose="020B0604030504040204" pitchFamily="50" charset="-128"/>
                <a:ea typeface="メイリオ" panose="020B0604030504040204" pitchFamily="50" charset="-128"/>
              </a:rPr>
              <a:t>場所　　：</a:t>
            </a:r>
            <a:r>
              <a:rPr lang="ja-JP" altLang="en-US" sz="1300" b="1" dirty="0">
                <a:solidFill>
                  <a:srgbClr val="F92323"/>
                </a:solidFill>
                <a:latin typeface="メイリオ" panose="020B0604030504040204" pitchFamily="50" charset="-128"/>
                <a:ea typeface="メイリオ" panose="020B0604030504040204" pitchFamily="50" charset="-128"/>
              </a:rPr>
              <a:t>立花四丁目集会所</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r>
              <a:rPr lang="ja-JP" altLang="en-US" sz="1300" b="1" dirty="0">
                <a:solidFill>
                  <a:srgbClr val="F92323"/>
                </a:solidFill>
                <a:latin typeface="メイリオ" panose="020B0604030504040204" pitchFamily="50" charset="-128"/>
                <a:ea typeface="メイリオ" panose="020B0604030504040204" pitchFamily="50" charset="-128"/>
              </a:rPr>
              <a:t>　　　　　和室</a:t>
            </a:r>
          </a:p>
          <a:p>
            <a:r>
              <a:rPr lang="ja-JP" altLang="en-US" sz="1300" b="1" dirty="0">
                <a:latin typeface="メイリオ" panose="020B0604030504040204" pitchFamily="50" charset="-128"/>
                <a:ea typeface="メイリオ" panose="020B0604030504040204" pitchFamily="50" charset="-128"/>
              </a:rPr>
              <a:t>定員　　：</a:t>
            </a:r>
            <a:r>
              <a:rPr lang="en-US" altLang="ja-JP" sz="1300" b="1" dirty="0">
                <a:latin typeface="メイリオ" panose="020B0604030504040204" pitchFamily="50" charset="-128"/>
                <a:ea typeface="メイリオ" panose="020B0604030504040204" pitchFamily="50" charset="-128"/>
              </a:rPr>
              <a:t>10</a:t>
            </a:r>
            <a:r>
              <a:rPr lang="ja-JP" altLang="en-US" sz="1300" b="1" dirty="0">
                <a:latin typeface="メイリオ" panose="020B0604030504040204" pitchFamily="50" charset="-128"/>
                <a:ea typeface="メイリオ" panose="020B0604030504040204" pitchFamily="50" charset="-128"/>
              </a:rPr>
              <a:t>名（抽選）　</a:t>
            </a:r>
          </a:p>
          <a:p>
            <a:r>
              <a:rPr lang="ja-JP" altLang="en-US" sz="1300" b="1" dirty="0">
                <a:latin typeface="メイリオ" panose="020B0604030504040204" pitchFamily="50" charset="-128"/>
                <a:ea typeface="メイリオ" panose="020B0604030504040204" pitchFamily="50" charset="-128"/>
              </a:rPr>
              <a:t>費用　　：無料　</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申込</a:t>
            </a:r>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11</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18</a:t>
            </a:r>
            <a:r>
              <a:rPr lang="ja-JP" altLang="en-US" sz="1300" b="1" dirty="0">
                <a:latin typeface="メイリオ" panose="020B0604030504040204" pitchFamily="50" charset="-128"/>
                <a:ea typeface="メイリオ" panose="020B0604030504040204" pitchFamily="50" charset="-128"/>
              </a:rPr>
              <a:t>日（月）～</a:t>
            </a:r>
            <a:r>
              <a:rPr lang="en-US" altLang="ja-JP" sz="1300" b="1" dirty="0">
                <a:latin typeface="メイリオ" panose="020B0604030504040204" pitchFamily="50" charset="-128"/>
                <a:ea typeface="メイリオ" panose="020B0604030504040204" pitchFamily="50" charset="-128"/>
              </a:rPr>
              <a:t>30</a:t>
            </a:r>
            <a:r>
              <a:rPr lang="ja-JP" altLang="en-US" sz="1300" b="1" dirty="0">
                <a:latin typeface="メイリオ" panose="020B0604030504040204" pitchFamily="50" charset="-128"/>
                <a:ea typeface="メイリオ" panose="020B0604030504040204" pitchFamily="50" charset="-128"/>
              </a:rPr>
              <a:t>日（土）</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当選連絡</a:t>
            </a:r>
            <a:r>
              <a:rPr lang="en-US" altLang="ja-JP" sz="1300" b="1" dirty="0">
                <a:latin typeface="メイリオ" panose="020B0604030504040204" pitchFamily="50" charset="-128"/>
                <a:ea typeface="メイリオ" panose="020B0604030504040204" pitchFamily="50" charset="-128"/>
              </a:rPr>
              <a:t> : 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3</a:t>
            </a:r>
            <a:r>
              <a:rPr lang="ja-JP" altLang="en-US" sz="1300" b="1" dirty="0">
                <a:latin typeface="メイリオ" panose="020B0604030504040204" pitchFamily="50" charset="-128"/>
                <a:ea typeface="メイリオ" panose="020B0604030504040204" pitchFamily="50" charset="-128"/>
              </a:rPr>
              <a:t>日（火）</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当選の方のみ連絡</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endParaRPr lang="en-US" altLang="ja-JP" sz="1300" b="1" dirty="0">
              <a:latin typeface="メイリオ" panose="020B0604030504040204" pitchFamily="50" charset="-128"/>
              <a:ea typeface="メイリオ" panose="020B0604030504040204" pitchFamily="50" charset="-128"/>
            </a:endParaRPr>
          </a:p>
          <a:p>
            <a:endParaRPr lang="ja-JP" altLang="en-US" sz="1100" b="1" dirty="0">
              <a:solidFill>
                <a:schemeClr val="accent1">
                  <a:lumMod val="75000"/>
                </a:schemeClr>
              </a:solidFill>
              <a:latin typeface="メイリオ" panose="020B0604030504040204" pitchFamily="50" charset="-128"/>
              <a:ea typeface="メイリオ" panose="020B0604030504040204" pitchFamily="50" charset="-128"/>
            </a:endParaRPr>
          </a:p>
        </p:txBody>
      </p:sp>
      <p:pic>
        <p:nvPicPr>
          <p:cNvPr id="31" name="図 30">
            <a:extLst>
              <a:ext uri="{FF2B5EF4-FFF2-40B4-BE49-F238E27FC236}">
                <a16:creationId xmlns:a16="http://schemas.microsoft.com/office/drawing/2014/main" id="{619A6BBF-A992-B743-FF2B-9A97A592663F}"/>
              </a:ext>
            </a:extLst>
          </p:cNvPr>
          <p:cNvPicPr>
            <a:picLocks noChangeAspect="1"/>
          </p:cNvPicPr>
          <p:nvPr/>
        </p:nvPicPr>
        <p:blipFill>
          <a:blip r:embed="rId4" cstate="print">
            <a:extLst>
              <a:ext uri="{28A0092B-C50C-407E-A947-70E740481C1C}">
                <a14:useLocalDpi xmlns:a14="http://schemas.microsoft.com/office/drawing/2010/main" val="0"/>
              </a:ext>
            </a:extLst>
          </a:blip>
          <a:srcRect l="24786" t="3140" r="19251" b="5008"/>
          <a:stretch/>
        </p:blipFill>
        <p:spPr>
          <a:xfrm>
            <a:off x="5842864" y="1112708"/>
            <a:ext cx="787497" cy="969400"/>
          </a:xfrm>
          <a:prstGeom prst="rect">
            <a:avLst/>
          </a:prstGeom>
        </p:spPr>
      </p:pic>
      <p:sp>
        <p:nvSpPr>
          <p:cNvPr id="33" name="テキスト ボックス 32">
            <a:extLst>
              <a:ext uri="{FF2B5EF4-FFF2-40B4-BE49-F238E27FC236}">
                <a16:creationId xmlns:a16="http://schemas.microsoft.com/office/drawing/2014/main" id="{F8E492BD-72E6-CE5B-FAE4-E75B9153BD85}"/>
              </a:ext>
            </a:extLst>
          </p:cNvPr>
          <p:cNvSpPr txBox="1"/>
          <p:nvPr/>
        </p:nvSpPr>
        <p:spPr>
          <a:xfrm>
            <a:off x="3498663" y="3931488"/>
            <a:ext cx="3359337" cy="2062103"/>
          </a:xfrm>
          <a:prstGeom prst="rect">
            <a:avLst/>
          </a:prstGeom>
          <a:noFill/>
        </p:spPr>
        <p:txBody>
          <a:bodyPr wrap="square">
            <a:spAutoFit/>
          </a:bodyPr>
          <a:lstStyle/>
          <a:p>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5</a:t>
            </a:r>
            <a:r>
              <a:rPr lang="ja-JP" altLang="en-US" sz="1300" b="1" dirty="0">
                <a:latin typeface="メイリオ" panose="020B0604030504040204" pitchFamily="50" charset="-128"/>
                <a:ea typeface="メイリオ" panose="020B0604030504040204" pitchFamily="50" charset="-128"/>
              </a:rPr>
              <a:t>日（木）</a:t>
            </a:r>
            <a:r>
              <a:rPr lang="en-US" altLang="ja-JP" sz="1300" b="1" dirty="0">
                <a:latin typeface="メイリオ" panose="020B0604030504040204" pitchFamily="50" charset="-128"/>
                <a:ea typeface="メイリオ" panose="020B0604030504040204" pitchFamily="50" charset="-128"/>
              </a:rPr>
              <a:t>/19</a:t>
            </a:r>
            <a:r>
              <a:rPr lang="ja-JP" altLang="en-US" sz="1300" b="1" dirty="0">
                <a:latin typeface="メイリオ" panose="020B0604030504040204" pitchFamily="50" charset="-128"/>
                <a:ea typeface="メイリオ" panose="020B0604030504040204" pitchFamily="50" charset="-128"/>
              </a:rPr>
              <a:t>日（木）</a:t>
            </a:r>
            <a:endParaRPr lang="en-US" altLang="ja-JP" sz="1300" b="1" dirty="0">
              <a:latin typeface="メイリオ" panose="020B0604030504040204" pitchFamily="50" charset="-128"/>
              <a:ea typeface="メイリオ" panose="020B0604030504040204" pitchFamily="50" charset="-128"/>
            </a:endParaRPr>
          </a:p>
          <a:p>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10:00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10:45</a:t>
            </a:r>
          </a:p>
          <a:p>
            <a:pPr>
              <a:tabLst>
                <a:tab pos="898525" algn="l"/>
              </a:tabLst>
            </a:pPr>
            <a:r>
              <a:rPr lang="ja-JP" altLang="en-US" sz="1300" b="1" dirty="0">
                <a:latin typeface="メイリオ" panose="020B0604030504040204" pitchFamily="50" charset="-128"/>
                <a:ea typeface="メイリオ" panose="020B0604030504040204" pitchFamily="50" charset="-128"/>
              </a:rPr>
              <a:t>場所　　：</a:t>
            </a:r>
            <a:r>
              <a:rPr lang="ja-JP" altLang="en-US" sz="1300" b="1" dirty="0">
                <a:solidFill>
                  <a:srgbClr val="F92323"/>
                </a:solidFill>
                <a:latin typeface="メイリオ" panose="020B0604030504040204" pitchFamily="50" charset="-128"/>
                <a:ea typeface="メイリオ" panose="020B0604030504040204" pitchFamily="50" charset="-128"/>
              </a:rPr>
              <a:t>立花四丁目集会所</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r>
              <a:rPr lang="ja-JP" altLang="en-US" sz="1300" b="1" dirty="0">
                <a:solidFill>
                  <a:srgbClr val="F92323"/>
                </a:solidFill>
                <a:latin typeface="メイリオ" panose="020B0604030504040204" pitchFamily="50" charset="-128"/>
                <a:ea typeface="メイリオ" panose="020B0604030504040204" pitchFamily="50" charset="-128"/>
              </a:rPr>
              <a:t>　　　　　多目的室</a:t>
            </a:r>
          </a:p>
          <a:p>
            <a:r>
              <a:rPr lang="ja-JP" altLang="en-US" sz="1300" b="1" dirty="0">
                <a:latin typeface="メイリオ" panose="020B0604030504040204" pitchFamily="50" charset="-128"/>
                <a:ea typeface="メイリオ" panose="020B0604030504040204" pitchFamily="50" charset="-128"/>
              </a:rPr>
              <a:t>定員　　：</a:t>
            </a:r>
            <a:r>
              <a:rPr lang="en-US" altLang="ja-JP" sz="1300" b="1" dirty="0">
                <a:latin typeface="メイリオ" panose="020B0604030504040204" pitchFamily="50" charset="-128"/>
                <a:ea typeface="メイリオ" panose="020B0604030504040204" pitchFamily="50" charset="-128"/>
              </a:rPr>
              <a:t>15</a:t>
            </a:r>
            <a:r>
              <a:rPr lang="ja-JP" altLang="en-US" sz="1300" b="1" dirty="0">
                <a:latin typeface="メイリオ" panose="020B0604030504040204" pitchFamily="50" charset="-128"/>
                <a:ea typeface="メイリオ" panose="020B0604030504040204" pitchFamily="50" charset="-128"/>
              </a:rPr>
              <a:t>名（申込先着順）　</a:t>
            </a:r>
          </a:p>
          <a:p>
            <a:r>
              <a:rPr lang="ja-JP" altLang="en-US" sz="1300" b="1" dirty="0">
                <a:latin typeface="メイリオ" panose="020B0604030504040204" pitchFamily="50" charset="-128"/>
                <a:ea typeface="メイリオ" panose="020B0604030504040204" pitchFamily="50" charset="-128"/>
              </a:rPr>
              <a:t>費用　　：無料　</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申込</a:t>
            </a:r>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11</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18</a:t>
            </a:r>
            <a:r>
              <a:rPr lang="ja-JP" altLang="en-US" sz="1300" b="1" dirty="0">
                <a:latin typeface="メイリオ" panose="020B0604030504040204" pitchFamily="50" charset="-128"/>
                <a:ea typeface="メイリオ" panose="020B0604030504040204" pitchFamily="50" charset="-128"/>
              </a:rPr>
              <a:t>日（月）～</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月からは電話にて受け付けます）</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endParaRPr lang="en-US" altLang="ja-JP" sz="1300" b="1" dirty="0">
              <a:latin typeface="メイリオ" panose="020B0604030504040204" pitchFamily="50" charset="-128"/>
              <a:ea typeface="メイリオ" panose="020B0604030504040204" pitchFamily="50" charset="-128"/>
            </a:endParaRPr>
          </a:p>
          <a:p>
            <a:endParaRPr lang="ja-JP" altLang="en-US" sz="11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5341189F-650D-43FD-151C-64A47D085BB8}"/>
              </a:ext>
            </a:extLst>
          </p:cNvPr>
          <p:cNvSpPr txBox="1"/>
          <p:nvPr/>
        </p:nvSpPr>
        <p:spPr>
          <a:xfrm>
            <a:off x="165571" y="6751715"/>
            <a:ext cx="3213389" cy="2862322"/>
          </a:xfrm>
          <a:prstGeom prst="rect">
            <a:avLst/>
          </a:prstGeom>
          <a:noFill/>
        </p:spPr>
        <p:txBody>
          <a:bodyPr wrap="square">
            <a:spAutoFit/>
          </a:bodyPr>
          <a:lstStyle/>
          <a:p>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5</a:t>
            </a:r>
            <a:r>
              <a:rPr lang="ja-JP" altLang="en-US" sz="1300" b="1" dirty="0">
                <a:latin typeface="メイリオ" panose="020B0604030504040204" pitchFamily="50" charset="-128"/>
                <a:ea typeface="メイリオ" panose="020B0604030504040204" pitchFamily="50" charset="-128"/>
              </a:rPr>
              <a:t>日（木）</a:t>
            </a:r>
            <a:r>
              <a:rPr lang="en-US" altLang="ja-JP" sz="1300" b="1" dirty="0">
                <a:latin typeface="メイリオ" panose="020B0604030504040204" pitchFamily="50" charset="-128"/>
                <a:ea typeface="メイリオ" panose="020B0604030504040204" pitchFamily="50" charset="-128"/>
              </a:rPr>
              <a:t>/19</a:t>
            </a:r>
            <a:r>
              <a:rPr lang="ja-JP" altLang="en-US" sz="1300" b="1" dirty="0">
                <a:latin typeface="メイリオ" panose="020B0604030504040204" pitchFamily="50" charset="-128"/>
                <a:ea typeface="メイリオ" panose="020B0604030504040204" pitchFamily="50" charset="-128"/>
              </a:rPr>
              <a:t>日（木）</a:t>
            </a:r>
            <a:endParaRPr lang="en-US" altLang="ja-JP" sz="1300" b="1" dirty="0">
              <a:latin typeface="メイリオ" panose="020B0604030504040204" pitchFamily="50" charset="-128"/>
              <a:ea typeface="メイリオ" panose="020B0604030504040204" pitchFamily="50" charset="-128"/>
            </a:endParaRPr>
          </a:p>
          <a:p>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11:00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11:45</a:t>
            </a:r>
          </a:p>
          <a:p>
            <a:pPr>
              <a:tabLst>
                <a:tab pos="898525" algn="l"/>
              </a:tabLst>
            </a:pPr>
            <a:r>
              <a:rPr lang="ja-JP" altLang="en-US" sz="1300" b="1" dirty="0">
                <a:latin typeface="メイリオ" panose="020B0604030504040204" pitchFamily="50" charset="-128"/>
                <a:ea typeface="メイリオ" panose="020B0604030504040204" pitchFamily="50" charset="-128"/>
              </a:rPr>
              <a:t>場所　　：</a:t>
            </a:r>
            <a:r>
              <a:rPr lang="ja-JP" altLang="en-US" sz="1300" b="1" dirty="0">
                <a:solidFill>
                  <a:srgbClr val="F92323"/>
                </a:solidFill>
                <a:latin typeface="メイリオ" panose="020B0604030504040204" pitchFamily="50" charset="-128"/>
                <a:ea typeface="メイリオ" panose="020B0604030504040204" pitchFamily="50" charset="-128"/>
              </a:rPr>
              <a:t>立花四丁目集会所</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r>
              <a:rPr lang="ja-JP" altLang="en-US" sz="1300" b="1" dirty="0">
                <a:solidFill>
                  <a:srgbClr val="F92323"/>
                </a:solidFill>
                <a:latin typeface="メイリオ" panose="020B0604030504040204" pitchFamily="50" charset="-128"/>
                <a:ea typeface="メイリオ" panose="020B0604030504040204" pitchFamily="50" charset="-128"/>
              </a:rPr>
              <a:t>　　　　　多目的室</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r>
              <a:rPr lang="ja-JP" altLang="en-US" sz="1300" b="1" dirty="0">
                <a:latin typeface="メイリオ" panose="020B0604030504040204" pitchFamily="50" charset="-128"/>
                <a:ea typeface="メイリオ" panose="020B0604030504040204" pitchFamily="50" charset="-128"/>
              </a:rPr>
              <a:t>持物　　：上履き</a:t>
            </a:r>
          </a:p>
          <a:p>
            <a:pPr>
              <a:lnSpc>
                <a:spcPct val="150000"/>
              </a:lnSpc>
            </a:pPr>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日（木）</a:t>
            </a:r>
            <a:endParaRPr lang="en-US" altLang="ja-JP" sz="1300" b="1" dirty="0">
              <a:latin typeface="メイリオ" panose="020B0604030504040204" pitchFamily="50" charset="-128"/>
              <a:ea typeface="メイリオ" panose="020B0604030504040204" pitchFamily="50" charset="-128"/>
            </a:endParaRPr>
          </a:p>
          <a:p>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10:00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11:30</a:t>
            </a:r>
          </a:p>
          <a:p>
            <a:pPr>
              <a:tabLst>
                <a:tab pos="898525" algn="l"/>
              </a:tabLst>
            </a:pPr>
            <a:r>
              <a:rPr lang="ja-JP" altLang="en-US" sz="1300" b="1" dirty="0">
                <a:latin typeface="メイリオ" panose="020B0604030504040204" pitchFamily="50" charset="-128"/>
                <a:ea typeface="メイリオ" panose="020B0604030504040204" pitchFamily="50" charset="-128"/>
              </a:rPr>
              <a:t>場所　　：</a:t>
            </a:r>
            <a:r>
              <a:rPr lang="ja-JP" altLang="en-US" sz="1300" b="1" dirty="0">
                <a:solidFill>
                  <a:srgbClr val="F92323"/>
                </a:solidFill>
                <a:latin typeface="メイリオ" panose="020B0604030504040204" pitchFamily="50" charset="-128"/>
                <a:ea typeface="メイリオ" panose="020B0604030504040204" pitchFamily="50" charset="-128"/>
              </a:rPr>
              <a:t>東墨田うめぞの集会所</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r>
              <a:rPr lang="ja-JP" altLang="en-US" sz="1300" b="1" dirty="0">
                <a:solidFill>
                  <a:srgbClr val="F92323"/>
                </a:solidFill>
                <a:latin typeface="メイリオ" panose="020B0604030504040204" pitchFamily="50" charset="-128"/>
                <a:ea typeface="メイリオ" panose="020B0604030504040204" pitchFamily="50" charset="-128"/>
              </a:rPr>
              <a:t>　　　　　第一和室</a:t>
            </a:r>
            <a:r>
              <a:rPr lang="ja-JP" altLang="en-US" sz="1300" b="1" dirty="0">
                <a:latin typeface="メイリオ" panose="020B0604030504040204" pitchFamily="50" charset="-128"/>
                <a:ea typeface="メイリオ" panose="020B0604030504040204" pitchFamily="50" charset="-128"/>
              </a:rPr>
              <a:t>　</a:t>
            </a:r>
            <a:endParaRPr lang="en-US" altLang="ja-JP" sz="1300" b="1" dirty="0">
              <a:latin typeface="メイリオ" panose="020B0604030504040204" pitchFamily="50" charset="-128"/>
              <a:ea typeface="メイリオ" panose="020B0604030504040204" pitchFamily="50" charset="-128"/>
            </a:endParaRPr>
          </a:p>
          <a:p>
            <a:pPr>
              <a:tabLst>
                <a:tab pos="898525" algn="l"/>
              </a:tabLst>
            </a:pPr>
            <a:r>
              <a:rPr lang="ja-JP" altLang="en-US" sz="1300" b="1" dirty="0">
                <a:latin typeface="メイリオ" panose="020B0604030504040204" pitchFamily="50" charset="-128"/>
                <a:ea typeface="メイリオ" panose="020B0604030504040204" pitchFamily="50" charset="-128"/>
              </a:rPr>
              <a:t>持物　　：上履き</a:t>
            </a:r>
          </a:p>
          <a:p>
            <a:pPr>
              <a:lnSpc>
                <a:spcPct val="150000"/>
              </a:lnSpc>
            </a:pPr>
            <a:r>
              <a:rPr lang="ja-JP" altLang="en-US" sz="1300" b="1" dirty="0">
                <a:latin typeface="メイリオ" panose="020B0604030504040204" pitchFamily="50" charset="-128"/>
                <a:ea typeface="メイリオ" panose="020B0604030504040204" pitchFamily="50" charset="-128"/>
              </a:rPr>
              <a:t>　　　 当日直接お越しください♪</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endParaRPr lang="en-US" altLang="ja-JP" sz="1300" b="1" dirty="0">
              <a:latin typeface="メイリオ" panose="020B0604030504040204" pitchFamily="50" charset="-128"/>
              <a:ea typeface="メイリオ" panose="020B0604030504040204" pitchFamily="50" charset="-128"/>
            </a:endParaRPr>
          </a:p>
          <a:p>
            <a:endParaRPr lang="ja-JP" altLang="en-US" sz="11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D7FE195D-96F0-39B5-54D6-3D35B283192F}"/>
              </a:ext>
            </a:extLst>
          </p:cNvPr>
          <p:cNvSpPr txBox="1"/>
          <p:nvPr/>
        </p:nvSpPr>
        <p:spPr>
          <a:xfrm>
            <a:off x="341825" y="6343018"/>
            <a:ext cx="2795505" cy="338554"/>
          </a:xfrm>
          <a:prstGeom prst="rect">
            <a:avLst/>
          </a:prstGeom>
          <a:noFill/>
        </p:spPr>
        <p:txBody>
          <a:bodyPr wrap="square" rtlCol="0">
            <a:spAutoFit/>
          </a:bodyPr>
          <a:lstStyle/>
          <a:p>
            <a:pPr algn="ctr"/>
            <a:r>
              <a:rPr kumimoji="1" lang="ja-JP" altLang="en-US" sz="1600" b="1" dirty="0">
                <a:solidFill>
                  <a:schemeClr val="bg1"/>
                </a:solidFill>
              </a:rPr>
              <a:t>自由盆踊り</a:t>
            </a:r>
          </a:p>
        </p:txBody>
      </p:sp>
      <p:sp>
        <p:nvSpPr>
          <p:cNvPr id="38" name="テキスト ボックス 37">
            <a:extLst>
              <a:ext uri="{FF2B5EF4-FFF2-40B4-BE49-F238E27FC236}">
                <a16:creationId xmlns:a16="http://schemas.microsoft.com/office/drawing/2014/main" id="{BF37A713-21B0-7F9B-794E-21139A71108E}"/>
              </a:ext>
            </a:extLst>
          </p:cNvPr>
          <p:cNvSpPr txBox="1"/>
          <p:nvPr/>
        </p:nvSpPr>
        <p:spPr>
          <a:xfrm>
            <a:off x="3720669" y="6355887"/>
            <a:ext cx="2795505" cy="338554"/>
          </a:xfrm>
          <a:prstGeom prst="rect">
            <a:avLst/>
          </a:prstGeom>
          <a:noFill/>
        </p:spPr>
        <p:txBody>
          <a:bodyPr wrap="square" rtlCol="0">
            <a:spAutoFit/>
          </a:bodyPr>
          <a:lstStyle/>
          <a:p>
            <a:pPr algn="ctr"/>
            <a:r>
              <a:rPr kumimoji="1" lang="ja-JP" altLang="en-US" sz="1600" b="1" dirty="0">
                <a:solidFill>
                  <a:schemeClr val="bg1"/>
                </a:solidFill>
              </a:rPr>
              <a:t>ぬり絵とちぎり絵の広場</a:t>
            </a:r>
          </a:p>
        </p:txBody>
      </p:sp>
      <p:sp>
        <p:nvSpPr>
          <p:cNvPr id="39" name="テキスト ボックス 38">
            <a:extLst>
              <a:ext uri="{FF2B5EF4-FFF2-40B4-BE49-F238E27FC236}">
                <a16:creationId xmlns:a16="http://schemas.microsoft.com/office/drawing/2014/main" id="{4ACA1A4F-A67A-E86F-47E4-F59775075A3D}"/>
              </a:ext>
            </a:extLst>
          </p:cNvPr>
          <p:cNvSpPr txBox="1"/>
          <p:nvPr/>
        </p:nvSpPr>
        <p:spPr>
          <a:xfrm>
            <a:off x="3500812" y="6913447"/>
            <a:ext cx="3283686" cy="1762021"/>
          </a:xfrm>
          <a:prstGeom prst="rect">
            <a:avLst/>
          </a:prstGeom>
          <a:noFill/>
        </p:spPr>
        <p:txBody>
          <a:bodyPr wrap="square">
            <a:spAutoFit/>
          </a:bodyPr>
          <a:lstStyle/>
          <a:p>
            <a:r>
              <a:rPr lang="ja-JP" altLang="en-US" sz="1300" b="1" dirty="0">
                <a:latin typeface="メイリオ" panose="020B0604030504040204" pitchFamily="50" charset="-128"/>
                <a:ea typeface="メイリオ" panose="020B0604030504040204" pitchFamily="50" charset="-128"/>
              </a:rPr>
              <a:t>日時　　：</a:t>
            </a:r>
            <a:r>
              <a:rPr lang="en-US" altLang="ja-JP" sz="1300" b="1" dirty="0">
                <a:latin typeface="メイリオ" panose="020B0604030504040204" pitchFamily="50" charset="-128"/>
                <a:ea typeface="メイリオ" panose="020B0604030504040204" pitchFamily="50" charset="-128"/>
              </a:rPr>
              <a:t>12</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17</a:t>
            </a:r>
            <a:r>
              <a:rPr lang="ja-JP" altLang="en-US" sz="1300" b="1" dirty="0">
                <a:latin typeface="メイリオ" panose="020B0604030504040204" pitchFamily="50" charset="-128"/>
                <a:ea typeface="メイリオ" panose="020B0604030504040204" pitchFamily="50" charset="-128"/>
              </a:rPr>
              <a:t>日（火）</a:t>
            </a:r>
            <a:r>
              <a:rPr lang="en-US" altLang="ja-JP" sz="1300" b="1" dirty="0">
                <a:latin typeface="メイリオ" panose="020B0604030504040204" pitchFamily="50" charset="-128"/>
                <a:ea typeface="メイリオ" panose="020B0604030504040204" pitchFamily="50" charset="-128"/>
              </a:rPr>
              <a:t>/24</a:t>
            </a:r>
            <a:r>
              <a:rPr lang="ja-JP" altLang="en-US" sz="1300" b="1" dirty="0">
                <a:latin typeface="メイリオ" panose="020B0604030504040204" pitchFamily="50" charset="-128"/>
                <a:ea typeface="メイリオ" panose="020B0604030504040204" pitchFamily="50" charset="-128"/>
              </a:rPr>
              <a:t>日（火）</a:t>
            </a:r>
            <a:endParaRPr lang="en-US" altLang="ja-JP" sz="1300" b="1" dirty="0">
              <a:latin typeface="メイリオ" panose="020B0604030504040204" pitchFamily="50" charset="-128"/>
              <a:ea typeface="メイリオ" panose="020B0604030504040204" pitchFamily="50" charset="-128"/>
            </a:endParaRPr>
          </a:p>
          <a:p>
            <a:r>
              <a:rPr lang="en-US" altLang="ja-JP" sz="1300" b="1"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14:00</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16:00</a:t>
            </a:r>
          </a:p>
          <a:p>
            <a:pPr>
              <a:tabLst>
                <a:tab pos="898525" algn="l"/>
              </a:tabLst>
            </a:pPr>
            <a:r>
              <a:rPr lang="ja-JP" altLang="en-US" sz="1300" b="1" dirty="0">
                <a:latin typeface="メイリオ" panose="020B0604030504040204" pitchFamily="50" charset="-128"/>
                <a:ea typeface="メイリオ" panose="020B0604030504040204" pitchFamily="50" charset="-128"/>
              </a:rPr>
              <a:t>場所　　：</a:t>
            </a:r>
            <a:r>
              <a:rPr lang="ja-JP" altLang="en-US" sz="1300" b="1" dirty="0">
                <a:solidFill>
                  <a:srgbClr val="F92323"/>
                </a:solidFill>
                <a:latin typeface="メイリオ" panose="020B0604030504040204" pitchFamily="50" charset="-128"/>
                <a:ea typeface="メイリオ" panose="020B0604030504040204" pitchFamily="50" charset="-128"/>
              </a:rPr>
              <a:t>立花四丁目集会所</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r>
              <a:rPr lang="ja-JP" altLang="en-US" sz="1300" b="1" dirty="0">
                <a:solidFill>
                  <a:srgbClr val="F92323"/>
                </a:solidFill>
                <a:latin typeface="メイリオ" panose="020B0604030504040204" pitchFamily="50" charset="-128"/>
                <a:ea typeface="メイリオ" panose="020B0604030504040204" pitchFamily="50" charset="-128"/>
              </a:rPr>
              <a:t>　　　　　多目的室</a:t>
            </a:r>
            <a:endParaRPr lang="en-US" altLang="ja-JP" sz="1300" b="1" dirty="0">
              <a:solidFill>
                <a:srgbClr val="F92323"/>
              </a:solidFill>
              <a:latin typeface="メイリオ" panose="020B0604030504040204" pitchFamily="50" charset="-128"/>
              <a:ea typeface="メイリオ" panose="020B0604030504040204" pitchFamily="50" charset="-128"/>
            </a:endParaRPr>
          </a:p>
          <a:p>
            <a:pPr>
              <a:tabLst>
                <a:tab pos="898525" algn="l"/>
              </a:tabLst>
            </a:pPr>
            <a:endParaRPr lang="ja-JP" altLang="en-US" sz="1300" b="1" dirty="0">
              <a:latin typeface="メイリオ" panose="020B0604030504040204" pitchFamily="50" charset="-128"/>
              <a:ea typeface="メイリオ" panose="020B0604030504040204" pitchFamily="50" charset="-128"/>
            </a:endParaRPr>
          </a:p>
          <a:p>
            <a:pPr>
              <a:lnSpc>
                <a:spcPct val="150000"/>
              </a:lnSpc>
            </a:pPr>
            <a:r>
              <a:rPr lang="ja-JP" altLang="en-US" sz="1300" b="1" dirty="0">
                <a:latin typeface="メイリオ" panose="020B0604030504040204" pitchFamily="50" charset="-128"/>
                <a:ea typeface="メイリオ" panose="020B0604030504040204" pitchFamily="50" charset="-128"/>
              </a:rPr>
              <a:t>　　　 当日直接お越しください♪</a:t>
            </a:r>
            <a:endParaRPr lang="en-US" altLang="ja-JP" sz="1300" b="1" dirty="0">
              <a:latin typeface="メイリオ" panose="020B0604030504040204" pitchFamily="50" charset="-128"/>
              <a:ea typeface="メイリオ" panose="020B0604030504040204" pitchFamily="50" charset="-128"/>
            </a:endParaRPr>
          </a:p>
          <a:p>
            <a:pPr defTabSz="533400">
              <a:tabLst>
                <a:tab pos="444500" algn="l"/>
              </a:tabLst>
            </a:pPr>
            <a:endParaRPr lang="en-US" altLang="ja-JP" sz="1300" b="1" dirty="0">
              <a:latin typeface="メイリオ" panose="020B0604030504040204" pitchFamily="50" charset="-128"/>
              <a:ea typeface="メイリオ" panose="020B0604030504040204" pitchFamily="50" charset="-128"/>
            </a:endParaRPr>
          </a:p>
          <a:p>
            <a:endParaRPr lang="ja-JP" altLang="en-US" sz="1100" b="1" dirty="0">
              <a:solidFill>
                <a:schemeClr val="accent1">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5322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4DDADC-999C-33CC-AC19-2CB5EB16AF20}"/>
            </a:ext>
          </a:extLst>
        </p:cNvPr>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66B4438F-FE02-6D18-38A1-70344226D108}"/>
              </a:ext>
            </a:extLst>
          </p:cNvPr>
          <p:cNvGrpSpPr/>
          <p:nvPr/>
        </p:nvGrpSpPr>
        <p:grpSpPr>
          <a:xfrm>
            <a:off x="135410" y="170353"/>
            <a:ext cx="6587180" cy="3740039"/>
            <a:chOff x="267882" y="3265245"/>
            <a:chExt cx="6587180" cy="3740039"/>
          </a:xfrm>
        </p:grpSpPr>
        <p:cxnSp>
          <p:nvCxnSpPr>
            <p:cNvPr id="84" name="直線矢印コネクタ 83">
              <a:extLst>
                <a:ext uri="{FF2B5EF4-FFF2-40B4-BE49-F238E27FC236}">
                  <a16:creationId xmlns:a16="http://schemas.microsoft.com/office/drawing/2014/main" id="{ED23E905-487B-253D-7F3E-AEB71B702F07}"/>
                </a:ext>
              </a:extLst>
            </p:cNvPr>
            <p:cNvCxnSpPr>
              <a:cxnSpLocks/>
            </p:cNvCxnSpPr>
            <p:nvPr/>
          </p:nvCxnSpPr>
          <p:spPr>
            <a:xfrm>
              <a:off x="954578" y="5343167"/>
              <a:ext cx="0" cy="658625"/>
            </a:xfrm>
            <a:prstGeom prst="straightConnector1">
              <a:avLst/>
            </a:prstGeom>
            <a:ln w="8255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72B3F37D-A8C3-6F81-23A5-1E7EACB494E9}"/>
                </a:ext>
              </a:extLst>
            </p:cNvPr>
            <p:cNvCxnSpPr>
              <a:cxnSpLocks/>
            </p:cNvCxnSpPr>
            <p:nvPr/>
          </p:nvCxnSpPr>
          <p:spPr>
            <a:xfrm flipH="1">
              <a:off x="2850969" y="6627425"/>
              <a:ext cx="401252" cy="38512"/>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6F18925A-600E-EE01-35E8-F7A9B9B88C4A}"/>
                </a:ext>
              </a:extLst>
            </p:cNvPr>
            <p:cNvCxnSpPr>
              <a:cxnSpLocks/>
            </p:cNvCxnSpPr>
            <p:nvPr/>
          </p:nvCxnSpPr>
          <p:spPr>
            <a:xfrm flipH="1">
              <a:off x="2838490" y="5852689"/>
              <a:ext cx="942281" cy="149103"/>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6F566CEC-FAFC-4DB1-4154-46DCD1B23FED}"/>
                </a:ext>
              </a:extLst>
            </p:cNvPr>
            <p:cNvCxnSpPr>
              <a:cxnSpLocks/>
            </p:cNvCxnSpPr>
            <p:nvPr/>
          </p:nvCxnSpPr>
          <p:spPr>
            <a:xfrm flipH="1" flipV="1">
              <a:off x="2446836" y="3880596"/>
              <a:ext cx="471417" cy="2428865"/>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02479B17-A26A-CC57-6A7D-09929A602995}"/>
                </a:ext>
              </a:extLst>
            </p:cNvPr>
            <p:cNvCxnSpPr>
              <a:cxnSpLocks/>
            </p:cNvCxnSpPr>
            <p:nvPr/>
          </p:nvCxnSpPr>
          <p:spPr>
            <a:xfrm flipH="1" flipV="1">
              <a:off x="1393031" y="4307384"/>
              <a:ext cx="414338" cy="964406"/>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5" name="グループ化 34">
              <a:extLst>
                <a:ext uri="{FF2B5EF4-FFF2-40B4-BE49-F238E27FC236}">
                  <a16:creationId xmlns:a16="http://schemas.microsoft.com/office/drawing/2014/main" id="{DF0ADCDE-A1A4-FBE9-4258-5B0AC589290E}"/>
                </a:ext>
              </a:extLst>
            </p:cNvPr>
            <p:cNvGrpSpPr/>
            <p:nvPr/>
          </p:nvGrpSpPr>
          <p:grpSpPr>
            <a:xfrm>
              <a:off x="4937432" y="4769859"/>
              <a:ext cx="1882335" cy="412262"/>
              <a:chOff x="-1367198" y="-203745"/>
              <a:chExt cx="6009396" cy="822045"/>
            </a:xfrm>
          </p:grpSpPr>
          <p:sp>
            <p:nvSpPr>
              <p:cNvPr id="28" name="正方形/長方形 27">
                <a:extLst>
                  <a:ext uri="{FF2B5EF4-FFF2-40B4-BE49-F238E27FC236}">
                    <a16:creationId xmlns:a16="http://schemas.microsoft.com/office/drawing/2014/main" id="{E1E39EAC-D5DB-6B9A-DAF3-4C28F017F320}"/>
                  </a:ext>
                </a:extLst>
              </p:cNvPr>
              <p:cNvSpPr/>
              <p:nvPr/>
            </p:nvSpPr>
            <p:spPr>
              <a:xfrm>
                <a:off x="-1367198" y="-203745"/>
                <a:ext cx="5720942" cy="822045"/>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white"/>
                  </a:solidFill>
                  <a:latin typeface="游ゴシック" panose="020F0502020204030204"/>
                  <a:ea typeface="游ゴシック" panose="020B0400000000000000" pitchFamily="50" charset="-128"/>
                </a:endParaRPr>
              </a:p>
            </p:txBody>
          </p:sp>
          <p:sp>
            <p:nvSpPr>
              <p:cNvPr id="24" name="テキスト ボックス 23">
                <a:extLst>
                  <a:ext uri="{FF2B5EF4-FFF2-40B4-BE49-F238E27FC236}">
                    <a16:creationId xmlns:a16="http://schemas.microsoft.com/office/drawing/2014/main" id="{37537232-8960-4189-3389-B916A0102B5B}"/>
                  </a:ext>
                </a:extLst>
              </p:cNvPr>
              <p:cNvSpPr txBox="1"/>
              <p:nvPr/>
            </p:nvSpPr>
            <p:spPr>
              <a:xfrm>
                <a:off x="-368976" y="-46595"/>
                <a:ext cx="5011174" cy="598360"/>
              </a:xfrm>
              <a:prstGeom prst="rect">
                <a:avLst/>
              </a:prstGeom>
              <a:noFill/>
            </p:spPr>
            <p:txBody>
              <a:bodyPr wrap="none" rtlCol="0">
                <a:spAutoFit/>
              </a:bodyPr>
              <a:lstStyle/>
              <a:p>
                <a:pPr defTabSz="514350"/>
                <a:r>
                  <a:rPr kumimoji="1" lang="ja-JP" altLang="en-US" sz="1350" b="1" dirty="0">
                    <a:solidFill>
                      <a:prstClr val="black"/>
                    </a:solidFill>
                    <a:latin typeface="游ゴシック" panose="020B0400000000000000" pitchFamily="50" charset="-128"/>
                    <a:ea typeface="游ゴシック" panose="020B0400000000000000" pitchFamily="50" charset="-128"/>
                  </a:rPr>
                  <a:t>立花四丁目集会所</a:t>
                </a:r>
              </a:p>
            </p:txBody>
          </p:sp>
        </p:grpSp>
        <p:cxnSp>
          <p:nvCxnSpPr>
            <p:cNvPr id="6" name="直線コネクタ 5">
              <a:extLst>
                <a:ext uri="{FF2B5EF4-FFF2-40B4-BE49-F238E27FC236}">
                  <a16:creationId xmlns:a16="http://schemas.microsoft.com/office/drawing/2014/main" id="{04C06540-4AB6-FDDE-DF78-95C8CE16818C}"/>
                </a:ext>
              </a:extLst>
            </p:cNvPr>
            <p:cNvCxnSpPr>
              <a:cxnSpLocks/>
            </p:cNvCxnSpPr>
            <p:nvPr/>
          </p:nvCxnSpPr>
          <p:spPr>
            <a:xfrm flipH="1">
              <a:off x="633046" y="5258602"/>
              <a:ext cx="4629150" cy="84566"/>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57FB8EDB-50B1-6100-5D3B-609A54ABCBEB}"/>
                </a:ext>
              </a:extLst>
            </p:cNvPr>
            <p:cNvSpPr/>
            <p:nvPr/>
          </p:nvSpPr>
          <p:spPr>
            <a:xfrm>
              <a:off x="340592" y="5543472"/>
              <a:ext cx="759655" cy="490611"/>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grpSp>
          <p:nvGrpSpPr>
            <p:cNvPr id="63" name="グループ化 62">
              <a:extLst>
                <a:ext uri="{FF2B5EF4-FFF2-40B4-BE49-F238E27FC236}">
                  <a16:creationId xmlns:a16="http://schemas.microsoft.com/office/drawing/2014/main" id="{673DA5A4-0225-4D7B-31E4-86A7FA78BFCE}"/>
                </a:ext>
              </a:extLst>
            </p:cNvPr>
            <p:cNvGrpSpPr/>
            <p:nvPr/>
          </p:nvGrpSpPr>
          <p:grpSpPr>
            <a:xfrm>
              <a:off x="815200" y="4800746"/>
              <a:ext cx="1581068" cy="441323"/>
              <a:chOff x="1995344" y="2134389"/>
              <a:chExt cx="2810787" cy="784574"/>
            </a:xfrm>
          </p:grpSpPr>
          <p:sp>
            <p:nvSpPr>
              <p:cNvPr id="2" name="四角形: 角を丸くする 1">
                <a:extLst>
                  <a:ext uri="{FF2B5EF4-FFF2-40B4-BE49-F238E27FC236}">
                    <a16:creationId xmlns:a16="http://schemas.microsoft.com/office/drawing/2014/main" id="{0832939B-E513-FD6F-B466-83C060A9D8E8}"/>
                  </a:ext>
                </a:extLst>
              </p:cNvPr>
              <p:cNvSpPr/>
              <p:nvPr/>
            </p:nvSpPr>
            <p:spPr>
              <a:xfrm>
                <a:off x="1995344" y="2134389"/>
                <a:ext cx="2776692" cy="718457"/>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7F2737D4-4637-1CB0-6954-D9FCF901424C}"/>
                  </a:ext>
                </a:extLst>
              </p:cNvPr>
              <p:cNvSpPr txBox="1"/>
              <p:nvPr/>
            </p:nvSpPr>
            <p:spPr>
              <a:xfrm>
                <a:off x="1996683" y="2200590"/>
                <a:ext cx="2809448" cy="718373"/>
              </a:xfrm>
              <a:prstGeom prst="rect">
                <a:avLst/>
              </a:prstGeom>
              <a:noFill/>
            </p:spPr>
            <p:txBody>
              <a:bodyPr wrap="square" rtlCol="0">
                <a:spAutoFit/>
              </a:bodyPr>
              <a:lstStyle/>
              <a:p>
                <a:pPr defTabSz="514350"/>
                <a:r>
                  <a:rPr kumimoji="1" lang="ja-JP" altLang="en-US" sz="1013" dirty="0">
                    <a:solidFill>
                      <a:prstClr val="black"/>
                    </a:solidFill>
                    <a:latin typeface="游ゴシック" panose="020F0502020204030204"/>
                    <a:ea typeface="游ゴシック" panose="020B0400000000000000" pitchFamily="50" charset="-128"/>
                  </a:rPr>
                  <a:t>ゆうゆう館を出て右に曲がり信号を渡ります。</a:t>
                </a:r>
              </a:p>
            </p:txBody>
          </p:sp>
        </p:grpSp>
        <p:sp>
          <p:nvSpPr>
            <p:cNvPr id="4" name="正方形/長方形 3">
              <a:extLst>
                <a:ext uri="{FF2B5EF4-FFF2-40B4-BE49-F238E27FC236}">
                  <a16:creationId xmlns:a16="http://schemas.microsoft.com/office/drawing/2014/main" id="{A8DA6139-C2DB-4BA6-8AC2-588658B19133}"/>
                </a:ext>
              </a:extLst>
            </p:cNvPr>
            <p:cNvSpPr/>
            <p:nvPr/>
          </p:nvSpPr>
          <p:spPr>
            <a:xfrm>
              <a:off x="5145189" y="6512496"/>
              <a:ext cx="1548890" cy="462400"/>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white"/>
                </a:solidFill>
                <a:latin typeface="游ゴシック" panose="020F0502020204030204"/>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C60F1CC7-9BEF-82AC-B136-D484FB364CCE}"/>
                </a:ext>
              </a:extLst>
            </p:cNvPr>
            <p:cNvSpPr txBox="1"/>
            <p:nvPr/>
          </p:nvSpPr>
          <p:spPr>
            <a:xfrm>
              <a:off x="5268539" y="6597037"/>
              <a:ext cx="992579" cy="334707"/>
            </a:xfrm>
            <a:prstGeom prst="rect">
              <a:avLst/>
            </a:prstGeom>
            <a:noFill/>
          </p:spPr>
          <p:txBody>
            <a:bodyPr wrap="none" rtlCol="0">
              <a:spAutoFit/>
            </a:bodyPr>
            <a:lstStyle/>
            <a:p>
              <a:pPr defTabSz="514350"/>
              <a:r>
                <a:rPr kumimoji="1" lang="ja-JP" altLang="en-US" sz="1575" b="1" dirty="0">
                  <a:solidFill>
                    <a:prstClr val="black"/>
                  </a:solidFill>
                  <a:latin typeface="游ゴシック" panose="020B0400000000000000" pitchFamily="50" charset="-128"/>
                  <a:ea typeface="游ゴシック" panose="020B0400000000000000" pitchFamily="50" charset="-128"/>
                </a:rPr>
                <a:t>③河内屋</a:t>
              </a:r>
            </a:p>
          </p:txBody>
        </p:sp>
        <p:sp>
          <p:nvSpPr>
            <p:cNvPr id="9" name="正方形/長方形 8">
              <a:extLst>
                <a:ext uri="{FF2B5EF4-FFF2-40B4-BE49-F238E27FC236}">
                  <a16:creationId xmlns:a16="http://schemas.microsoft.com/office/drawing/2014/main" id="{94A82AC9-BEE4-8A44-2BA1-9B3C08FD824F}"/>
                </a:ext>
              </a:extLst>
            </p:cNvPr>
            <p:cNvSpPr/>
            <p:nvPr/>
          </p:nvSpPr>
          <p:spPr>
            <a:xfrm>
              <a:off x="3252220" y="6513610"/>
              <a:ext cx="1548890" cy="462400"/>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white"/>
                </a:solidFill>
                <a:latin typeface="游ゴシック"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9FE21E95-0DF5-E686-88B7-3D5F0F1B7D33}"/>
                </a:ext>
              </a:extLst>
            </p:cNvPr>
            <p:cNvSpPr txBox="1"/>
            <p:nvPr/>
          </p:nvSpPr>
          <p:spPr>
            <a:xfrm>
              <a:off x="3253626" y="6619175"/>
              <a:ext cx="1569660" cy="300082"/>
            </a:xfrm>
            <a:prstGeom prst="rect">
              <a:avLst/>
            </a:prstGeom>
            <a:noFill/>
          </p:spPr>
          <p:txBody>
            <a:bodyPr wrap="none" rtlCol="0">
              <a:spAutoFit/>
            </a:bodyPr>
            <a:lstStyle/>
            <a:p>
              <a:pPr defTabSz="514350"/>
              <a:r>
                <a:rPr kumimoji="1" lang="ja-JP" altLang="en-US" sz="1350" b="1" dirty="0">
                  <a:solidFill>
                    <a:prstClr val="black"/>
                  </a:solidFill>
                  <a:latin typeface="游ゴシック" panose="020B0400000000000000" pitchFamily="50" charset="-128"/>
                  <a:ea typeface="游ゴシック" panose="020B0400000000000000" pitchFamily="50" charset="-128"/>
                </a:rPr>
                <a:t>②くすりの福太郎</a:t>
              </a:r>
            </a:p>
          </p:txBody>
        </p:sp>
        <p:grpSp>
          <p:nvGrpSpPr>
            <p:cNvPr id="11" name="グループ化 10">
              <a:extLst>
                <a:ext uri="{FF2B5EF4-FFF2-40B4-BE49-F238E27FC236}">
                  <a16:creationId xmlns:a16="http://schemas.microsoft.com/office/drawing/2014/main" id="{A24504F9-529A-EAE6-E743-59DDB67AB289}"/>
                </a:ext>
              </a:extLst>
            </p:cNvPr>
            <p:cNvGrpSpPr/>
            <p:nvPr/>
          </p:nvGrpSpPr>
          <p:grpSpPr>
            <a:xfrm>
              <a:off x="4522616" y="4427743"/>
              <a:ext cx="286639" cy="286639"/>
              <a:chOff x="2775050" y="347617"/>
              <a:chExt cx="644946" cy="644946"/>
            </a:xfrm>
          </p:grpSpPr>
          <p:sp>
            <p:nvSpPr>
              <p:cNvPr id="12" name="涙形 11">
                <a:extLst>
                  <a:ext uri="{FF2B5EF4-FFF2-40B4-BE49-F238E27FC236}">
                    <a16:creationId xmlns:a16="http://schemas.microsoft.com/office/drawing/2014/main" id="{B8B406FD-8F03-EBB4-9C36-38AD9AB307A4}"/>
                  </a:ext>
                </a:extLst>
              </p:cNvPr>
              <p:cNvSpPr/>
              <p:nvPr/>
            </p:nvSpPr>
            <p:spPr>
              <a:xfrm rot="8100000">
                <a:off x="2775050" y="347617"/>
                <a:ext cx="644946" cy="644946"/>
              </a:xfrm>
              <a:prstGeom prst="teardrop">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13" name="円: 塗りつぶしなし 12">
                <a:extLst>
                  <a:ext uri="{FF2B5EF4-FFF2-40B4-BE49-F238E27FC236}">
                    <a16:creationId xmlns:a16="http://schemas.microsoft.com/office/drawing/2014/main" id="{FBFA08CF-02A2-E2C2-972F-50674459B934}"/>
                  </a:ext>
                </a:extLst>
              </p:cNvPr>
              <p:cNvSpPr/>
              <p:nvPr/>
            </p:nvSpPr>
            <p:spPr>
              <a:xfrm>
                <a:off x="2888999" y="428625"/>
                <a:ext cx="421413" cy="421413"/>
              </a:xfrm>
              <a:prstGeom prst="donut">
                <a:avLst>
                  <a:gd name="adj" fmla="val 846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black"/>
                  </a:solidFill>
                  <a:latin typeface="游ゴシック" panose="020F0502020204030204"/>
                  <a:ea typeface="游ゴシック" panose="020B0400000000000000" pitchFamily="50" charset="-128"/>
                </a:endParaRPr>
              </a:p>
            </p:txBody>
          </p:sp>
        </p:grpSp>
        <p:cxnSp>
          <p:nvCxnSpPr>
            <p:cNvPr id="15" name="直線コネクタ 14">
              <a:extLst>
                <a:ext uri="{FF2B5EF4-FFF2-40B4-BE49-F238E27FC236}">
                  <a16:creationId xmlns:a16="http://schemas.microsoft.com/office/drawing/2014/main" id="{AE209EE7-0CF3-134D-39CC-D24DF84EF510}"/>
                </a:ext>
              </a:extLst>
            </p:cNvPr>
            <p:cNvCxnSpPr>
              <a:cxnSpLocks/>
            </p:cNvCxnSpPr>
            <p:nvPr/>
          </p:nvCxnSpPr>
          <p:spPr>
            <a:xfrm flipH="1" flipV="1">
              <a:off x="3475536" y="3873248"/>
              <a:ext cx="271871" cy="1932486"/>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91B06780-768E-7324-73E0-595F7CE41B18}"/>
                </a:ext>
              </a:extLst>
            </p:cNvPr>
            <p:cNvCxnSpPr>
              <a:cxnSpLocks/>
            </p:cNvCxnSpPr>
            <p:nvPr/>
          </p:nvCxnSpPr>
          <p:spPr>
            <a:xfrm flipH="1" flipV="1">
              <a:off x="3869871" y="3789972"/>
              <a:ext cx="274320" cy="2008414"/>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792A7D99-F027-FD3F-31FA-37B5E8C2CC31}"/>
                </a:ext>
              </a:extLst>
            </p:cNvPr>
            <p:cNvCxnSpPr>
              <a:cxnSpLocks/>
            </p:cNvCxnSpPr>
            <p:nvPr/>
          </p:nvCxnSpPr>
          <p:spPr>
            <a:xfrm flipH="1">
              <a:off x="2510803" y="4198249"/>
              <a:ext cx="2426628" cy="53076"/>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7264754C-60C8-DAD0-1061-6F01D27E62B0}"/>
                </a:ext>
              </a:extLst>
            </p:cNvPr>
            <p:cNvCxnSpPr>
              <a:cxnSpLocks/>
            </p:cNvCxnSpPr>
            <p:nvPr/>
          </p:nvCxnSpPr>
          <p:spPr>
            <a:xfrm flipH="1" flipV="1">
              <a:off x="2243138" y="5327154"/>
              <a:ext cx="42046" cy="537363"/>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58B76802-B5CD-88FE-FBCF-E52D6F575FD1}"/>
                </a:ext>
              </a:extLst>
            </p:cNvPr>
            <p:cNvCxnSpPr>
              <a:cxnSpLocks/>
            </p:cNvCxnSpPr>
            <p:nvPr/>
          </p:nvCxnSpPr>
          <p:spPr>
            <a:xfrm flipH="1" flipV="1">
              <a:off x="3034665" y="5328124"/>
              <a:ext cx="119976" cy="1307980"/>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772A3BA7-5C62-ED8C-7CB6-216839886E38}"/>
                </a:ext>
              </a:extLst>
            </p:cNvPr>
            <p:cNvCxnSpPr>
              <a:cxnSpLocks/>
            </p:cNvCxnSpPr>
            <p:nvPr/>
          </p:nvCxnSpPr>
          <p:spPr>
            <a:xfrm flipH="1" flipV="1">
              <a:off x="4746369" y="5240048"/>
              <a:ext cx="149815" cy="996451"/>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8BC20C8-F81F-6AAA-9828-8243E432F705}"/>
                </a:ext>
              </a:extLst>
            </p:cNvPr>
            <p:cNvCxnSpPr>
              <a:cxnSpLocks/>
            </p:cNvCxnSpPr>
            <p:nvPr/>
          </p:nvCxnSpPr>
          <p:spPr>
            <a:xfrm flipH="1" flipV="1">
              <a:off x="4352381" y="5293834"/>
              <a:ext cx="100420" cy="1107077"/>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A61F058B-C534-B003-4162-A9253DFBD813}"/>
                </a:ext>
              </a:extLst>
            </p:cNvPr>
            <p:cNvCxnSpPr>
              <a:cxnSpLocks/>
            </p:cNvCxnSpPr>
            <p:nvPr/>
          </p:nvCxnSpPr>
          <p:spPr>
            <a:xfrm flipH="1" flipV="1">
              <a:off x="1851660" y="5329819"/>
              <a:ext cx="174088" cy="356088"/>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4E956AD7-69A1-4574-9241-E3DFCBCA7FFE}"/>
                </a:ext>
              </a:extLst>
            </p:cNvPr>
            <p:cNvCxnSpPr>
              <a:cxnSpLocks/>
            </p:cNvCxnSpPr>
            <p:nvPr/>
          </p:nvCxnSpPr>
          <p:spPr>
            <a:xfrm flipV="1">
              <a:off x="2024209" y="5677995"/>
              <a:ext cx="0" cy="364001"/>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0E907983-4749-A044-AFE1-D01E547B6FA0}"/>
                </a:ext>
              </a:extLst>
            </p:cNvPr>
            <p:cNvCxnSpPr>
              <a:cxnSpLocks/>
            </p:cNvCxnSpPr>
            <p:nvPr/>
          </p:nvCxnSpPr>
          <p:spPr>
            <a:xfrm flipH="1">
              <a:off x="2676009" y="4983133"/>
              <a:ext cx="957263" cy="0"/>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F922C470-4593-C84E-655C-F21C586DFE3D}"/>
                </a:ext>
              </a:extLst>
            </p:cNvPr>
            <p:cNvCxnSpPr>
              <a:cxnSpLocks/>
            </p:cNvCxnSpPr>
            <p:nvPr/>
          </p:nvCxnSpPr>
          <p:spPr>
            <a:xfrm flipH="1" flipV="1">
              <a:off x="2277836" y="5864517"/>
              <a:ext cx="205740" cy="404132"/>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7935C848-92F0-4405-C57E-19DFB156DA55}"/>
                </a:ext>
              </a:extLst>
            </p:cNvPr>
            <p:cNvCxnSpPr>
              <a:cxnSpLocks/>
            </p:cNvCxnSpPr>
            <p:nvPr/>
          </p:nvCxnSpPr>
          <p:spPr>
            <a:xfrm flipV="1">
              <a:off x="5101863" y="5284036"/>
              <a:ext cx="63681" cy="499655"/>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40A5863B-FA10-AA33-62EF-E3D294B110DB}"/>
                </a:ext>
              </a:extLst>
            </p:cNvPr>
            <p:cNvCxnSpPr>
              <a:cxnSpLocks/>
            </p:cNvCxnSpPr>
            <p:nvPr/>
          </p:nvCxnSpPr>
          <p:spPr>
            <a:xfrm flipH="1">
              <a:off x="1785529" y="5710212"/>
              <a:ext cx="221865" cy="0"/>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086CA195-2D5C-04C9-E007-5F38364C54C0}"/>
                </a:ext>
              </a:extLst>
            </p:cNvPr>
            <p:cNvCxnSpPr>
              <a:cxnSpLocks/>
            </p:cNvCxnSpPr>
            <p:nvPr/>
          </p:nvCxnSpPr>
          <p:spPr>
            <a:xfrm flipV="1">
              <a:off x="1790428" y="5707763"/>
              <a:ext cx="0" cy="435973"/>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C2C47C40-4A1D-1855-4E3E-5A667659F3C1}"/>
                </a:ext>
              </a:extLst>
            </p:cNvPr>
            <p:cNvCxnSpPr>
              <a:cxnSpLocks/>
            </p:cNvCxnSpPr>
            <p:nvPr/>
          </p:nvCxnSpPr>
          <p:spPr>
            <a:xfrm flipH="1">
              <a:off x="1635744" y="6048214"/>
              <a:ext cx="249828" cy="117565"/>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1945B600-3AA8-C016-203F-4FD8B67DA1D0}"/>
                </a:ext>
              </a:extLst>
            </p:cNvPr>
            <p:cNvCxnSpPr>
              <a:cxnSpLocks/>
            </p:cNvCxnSpPr>
            <p:nvPr/>
          </p:nvCxnSpPr>
          <p:spPr>
            <a:xfrm flipH="1">
              <a:off x="2584864" y="6195028"/>
              <a:ext cx="333389" cy="0"/>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65" name="図 64">
              <a:extLst>
                <a:ext uri="{FF2B5EF4-FFF2-40B4-BE49-F238E27FC236}">
                  <a16:creationId xmlns:a16="http://schemas.microsoft.com/office/drawing/2014/main" id="{0E34BA91-397E-F8B5-F116-56301496BE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382" y="3789972"/>
              <a:ext cx="1543049" cy="867966"/>
            </a:xfrm>
            <a:prstGeom prst="rect">
              <a:avLst/>
            </a:prstGeom>
          </p:spPr>
        </p:pic>
        <p:sp>
          <p:nvSpPr>
            <p:cNvPr id="14" name="正方形/長方形 13">
              <a:extLst>
                <a:ext uri="{FF2B5EF4-FFF2-40B4-BE49-F238E27FC236}">
                  <a16:creationId xmlns:a16="http://schemas.microsoft.com/office/drawing/2014/main" id="{628ABDA0-8356-3E76-B45F-1199B333B3BE}"/>
                </a:ext>
              </a:extLst>
            </p:cNvPr>
            <p:cNvSpPr/>
            <p:nvPr/>
          </p:nvSpPr>
          <p:spPr>
            <a:xfrm>
              <a:off x="329490" y="6078262"/>
              <a:ext cx="2112937" cy="462400"/>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16" name="テキスト ボックス 15">
              <a:extLst>
                <a:ext uri="{FF2B5EF4-FFF2-40B4-BE49-F238E27FC236}">
                  <a16:creationId xmlns:a16="http://schemas.microsoft.com/office/drawing/2014/main" id="{B3BFCEAA-49F4-4E8B-9D38-DDA6B2AAA526}"/>
                </a:ext>
              </a:extLst>
            </p:cNvPr>
            <p:cNvSpPr txBox="1"/>
            <p:nvPr/>
          </p:nvSpPr>
          <p:spPr>
            <a:xfrm>
              <a:off x="433688" y="6154848"/>
              <a:ext cx="2031325" cy="369332"/>
            </a:xfrm>
            <a:prstGeom prst="rect">
              <a:avLst/>
            </a:prstGeom>
            <a:noFill/>
          </p:spPr>
          <p:txBody>
            <a:bodyPr wrap="none" rtlCol="0">
              <a:spAutoFit/>
            </a:bodyPr>
            <a:lstStyle/>
            <a:p>
              <a:pPr defTabSz="514350"/>
              <a:r>
                <a:rPr kumimoji="1" lang="ja-JP" altLang="en-US" b="1" dirty="0">
                  <a:solidFill>
                    <a:prstClr val="black"/>
                  </a:solidFill>
                  <a:latin typeface="游ゴシック" panose="020B0400000000000000" pitchFamily="50" charset="-128"/>
                  <a:ea typeface="游ゴシック" panose="020B0400000000000000" pitchFamily="50" charset="-128"/>
                </a:rPr>
                <a:t>①立花ゆうゆう館</a:t>
              </a:r>
            </a:p>
          </p:txBody>
        </p:sp>
        <p:sp>
          <p:nvSpPr>
            <p:cNvPr id="71" name="テキスト ボックス 70">
              <a:extLst>
                <a:ext uri="{FF2B5EF4-FFF2-40B4-BE49-F238E27FC236}">
                  <a16:creationId xmlns:a16="http://schemas.microsoft.com/office/drawing/2014/main" id="{4DDD8ED1-8053-88E0-C355-83BCD48E3CDF}"/>
                </a:ext>
              </a:extLst>
            </p:cNvPr>
            <p:cNvSpPr txBox="1"/>
            <p:nvPr/>
          </p:nvSpPr>
          <p:spPr>
            <a:xfrm>
              <a:off x="1211146" y="5394884"/>
              <a:ext cx="837089" cy="369332"/>
            </a:xfrm>
            <a:prstGeom prst="rect">
              <a:avLst/>
            </a:prstGeom>
            <a:noFill/>
          </p:spPr>
          <p:txBody>
            <a:bodyPr wrap="none" rtlCol="0">
              <a:spAutoFit/>
            </a:bodyPr>
            <a:lstStyle/>
            <a:p>
              <a:pPr defTabSz="514350"/>
              <a:r>
                <a:rPr kumimoji="1" lang="ja-JP" altLang="en-US" sz="1350" b="1" dirty="0">
                  <a:solidFill>
                    <a:prstClr val="black"/>
                  </a:solidFill>
                  <a:latin typeface="游ゴシック" panose="020F0502020204030204"/>
                  <a:ea typeface="游ゴシック" panose="020B0400000000000000" pitchFamily="50" charset="-128"/>
                </a:rPr>
                <a:t>徒歩</a:t>
              </a:r>
              <a:r>
                <a:rPr kumimoji="1" lang="en-US" altLang="ja-JP" b="1" dirty="0">
                  <a:solidFill>
                    <a:prstClr val="black"/>
                  </a:solidFill>
                  <a:latin typeface="游ゴシック" panose="020F0502020204030204"/>
                  <a:ea typeface="游ゴシック" panose="020B0400000000000000" pitchFamily="50" charset="-128"/>
                </a:rPr>
                <a:t>6</a:t>
              </a:r>
              <a:r>
                <a:rPr kumimoji="1" lang="ja-JP" altLang="en-US" sz="1350" b="1" dirty="0">
                  <a:solidFill>
                    <a:prstClr val="black"/>
                  </a:solidFill>
                  <a:latin typeface="游ゴシック" panose="020F0502020204030204"/>
                  <a:ea typeface="游ゴシック" panose="020B0400000000000000" pitchFamily="50" charset="-128"/>
                </a:rPr>
                <a:t>分</a:t>
              </a:r>
            </a:p>
          </p:txBody>
        </p:sp>
        <p:cxnSp>
          <p:nvCxnSpPr>
            <p:cNvPr id="25" name="コネクタ: カギ線 24">
              <a:extLst>
                <a:ext uri="{FF2B5EF4-FFF2-40B4-BE49-F238E27FC236}">
                  <a16:creationId xmlns:a16="http://schemas.microsoft.com/office/drawing/2014/main" id="{5DB8ACBC-44DC-413F-EADE-ABAE0E56076B}"/>
                </a:ext>
              </a:extLst>
            </p:cNvPr>
            <p:cNvCxnSpPr>
              <a:cxnSpLocks/>
            </p:cNvCxnSpPr>
            <p:nvPr/>
          </p:nvCxnSpPr>
          <p:spPr>
            <a:xfrm flipV="1">
              <a:off x="1004962" y="5298166"/>
              <a:ext cx="3647928" cy="55392"/>
            </a:xfrm>
            <a:prstGeom prst="bentConnector3">
              <a:avLst>
                <a:gd name="adj1" fmla="val 5965"/>
              </a:avLst>
            </a:prstGeom>
            <a:ln w="82550">
              <a:solidFill>
                <a:srgbClr val="FF000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C1CF5729-4AFD-0E4E-F59E-B85D6AAB041C}"/>
                </a:ext>
              </a:extLst>
            </p:cNvPr>
            <p:cNvCxnSpPr>
              <a:cxnSpLocks/>
            </p:cNvCxnSpPr>
            <p:nvPr/>
          </p:nvCxnSpPr>
          <p:spPr>
            <a:xfrm flipV="1">
              <a:off x="4668715" y="4799643"/>
              <a:ext cx="0" cy="506437"/>
            </a:xfrm>
            <a:prstGeom prst="straightConnector1">
              <a:avLst/>
            </a:prstGeom>
            <a:ln w="8255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A0E47A6C-FDF2-6D3E-BED6-7D09142D4AE5}"/>
                </a:ext>
              </a:extLst>
            </p:cNvPr>
            <p:cNvSpPr txBox="1"/>
            <p:nvPr/>
          </p:nvSpPr>
          <p:spPr>
            <a:xfrm>
              <a:off x="510633" y="5573203"/>
              <a:ext cx="460127" cy="438582"/>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①</a:t>
              </a:r>
            </a:p>
          </p:txBody>
        </p:sp>
        <p:sp>
          <p:nvSpPr>
            <p:cNvPr id="21" name="テキスト ボックス 20">
              <a:extLst>
                <a:ext uri="{FF2B5EF4-FFF2-40B4-BE49-F238E27FC236}">
                  <a16:creationId xmlns:a16="http://schemas.microsoft.com/office/drawing/2014/main" id="{27748B82-8A19-4C68-6782-4FF70EC30C4C}"/>
                </a:ext>
              </a:extLst>
            </p:cNvPr>
            <p:cNvSpPr txBox="1"/>
            <p:nvPr/>
          </p:nvSpPr>
          <p:spPr>
            <a:xfrm>
              <a:off x="3706296" y="5264646"/>
              <a:ext cx="460127" cy="438582"/>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②</a:t>
              </a:r>
            </a:p>
          </p:txBody>
        </p:sp>
        <p:sp>
          <p:nvSpPr>
            <p:cNvPr id="31" name="テキスト ボックス 30">
              <a:extLst>
                <a:ext uri="{FF2B5EF4-FFF2-40B4-BE49-F238E27FC236}">
                  <a16:creationId xmlns:a16="http://schemas.microsoft.com/office/drawing/2014/main" id="{46C62342-150C-E2FE-77C9-B9D8393C2576}"/>
                </a:ext>
              </a:extLst>
            </p:cNvPr>
            <p:cNvSpPr txBox="1"/>
            <p:nvPr/>
          </p:nvSpPr>
          <p:spPr>
            <a:xfrm>
              <a:off x="4762449" y="5225771"/>
              <a:ext cx="460127" cy="438582"/>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③</a:t>
              </a:r>
            </a:p>
          </p:txBody>
        </p:sp>
        <p:grpSp>
          <p:nvGrpSpPr>
            <p:cNvPr id="32" name="グループ化 31">
              <a:extLst>
                <a:ext uri="{FF2B5EF4-FFF2-40B4-BE49-F238E27FC236}">
                  <a16:creationId xmlns:a16="http://schemas.microsoft.com/office/drawing/2014/main" id="{3A9DF893-49A8-09A9-E93D-3113C6F3B645}"/>
                </a:ext>
              </a:extLst>
            </p:cNvPr>
            <p:cNvGrpSpPr/>
            <p:nvPr/>
          </p:nvGrpSpPr>
          <p:grpSpPr>
            <a:xfrm>
              <a:off x="4989255" y="4806312"/>
              <a:ext cx="286639" cy="286639"/>
              <a:chOff x="2775050" y="347617"/>
              <a:chExt cx="644946" cy="644946"/>
            </a:xfrm>
          </p:grpSpPr>
          <p:sp>
            <p:nvSpPr>
              <p:cNvPr id="34" name="涙形 33">
                <a:extLst>
                  <a:ext uri="{FF2B5EF4-FFF2-40B4-BE49-F238E27FC236}">
                    <a16:creationId xmlns:a16="http://schemas.microsoft.com/office/drawing/2014/main" id="{227CE6E9-A2ED-8953-FFD6-CC912F1CAD42}"/>
                  </a:ext>
                </a:extLst>
              </p:cNvPr>
              <p:cNvSpPr/>
              <p:nvPr/>
            </p:nvSpPr>
            <p:spPr>
              <a:xfrm rot="8100000">
                <a:off x="2775050" y="347617"/>
                <a:ext cx="644946" cy="644946"/>
              </a:xfrm>
              <a:prstGeom prst="teardrop">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36" name="円: 塗りつぶしなし 35">
                <a:extLst>
                  <a:ext uri="{FF2B5EF4-FFF2-40B4-BE49-F238E27FC236}">
                    <a16:creationId xmlns:a16="http://schemas.microsoft.com/office/drawing/2014/main" id="{B1BE2E73-9C32-20A8-9F6B-1B23C0B99F75}"/>
                  </a:ext>
                </a:extLst>
              </p:cNvPr>
              <p:cNvSpPr/>
              <p:nvPr/>
            </p:nvSpPr>
            <p:spPr>
              <a:xfrm>
                <a:off x="2888999" y="428625"/>
                <a:ext cx="421413" cy="421413"/>
              </a:xfrm>
              <a:prstGeom prst="donut">
                <a:avLst>
                  <a:gd name="adj" fmla="val 846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black"/>
                  </a:solidFill>
                  <a:latin typeface="游ゴシック" panose="020F0502020204030204"/>
                  <a:ea typeface="游ゴシック" panose="020B0400000000000000" pitchFamily="50" charset="-128"/>
                </a:endParaRPr>
              </a:p>
            </p:txBody>
          </p:sp>
        </p:grpSp>
        <p:cxnSp>
          <p:nvCxnSpPr>
            <p:cNvPr id="43" name="直線コネクタ 42">
              <a:extLst>
                <a:ext uri="{FF2B5EF4-FFF2-40B4-BE49-F238E27FC236}">
                  <a16:creationId xmlns:a16="http://schemas.microsoft.com/office/drawing/2014/main" id="{78B26205-2996-20E4-7EDF-A13DB12565FD}"/>
                </a:ext>
              </a:extLst>
            </p:cNvPr>
            <p:cNvCxnSpPr>
              <a:cxnSpLocks/>
            </p:cNvCxnSpPr>
            <p:nvPr/>
          </p:nvCxnSpPr>
          <p:spPr>
            <a:xfrm flipH="1">
              <a:off x="2838490" y="6254033"/>
              <a:ext cx="81901" cy="667703"/>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5A9925FC-3302-4215-DE57-3BEDEDD791FC}"/>
                </a:ext>
              </a:extLst>
            </p:cNvPr>
            <p:cNvCxnSpPr>
              <a:cxnSpLocks/>
            </p:cNvCxnSpPr>
            <p:nvPr/>
          </p:nvCxnSpPr>
          <p:spPr>
            <a:xfrm flipV="1">
              <a:off x="2086133" y="6542414"/>
              <a:ext cx="0" cy="390601"/>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782A66AF-6D86-6A53-870A-B19A8F52CE5F}"/>
                </a:ext>
              </a:extLst>
            </p:cNvPr>
            <p:cNvCxnSpPr>
              <a:cxnSpLocks/>
            </p:cNvCxnSpPr>
            <p:nvPr/>
          </p:nvCxnSpPr>
          <p:spPr>
            <a:xfrm flipH="1" flipV="1">
              <a:off x="1798954" y="6549509"/>
              <a:ext cx="8415" cy="455775"/>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CAD0B56B-CBA6-7155-94ED-64312400FB40}"/>
                </a:ext>
              </a:extLst>
            </p:cNvPr>
            <p:cNvCxnSpPr>
              <a:cxnSpLocks/>
            </p:cNvCxnSpPr>
            <p:nvPr/>
          </p:nvCxnSpPr>
          <p:spPr>
            <a:xfrm flipV="1">
              <a:off x="2464344" y="6540532"/>
              <a:ext cx="46460" cy="338330"/>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F171ADCA-7272-02D4-E738-5706E84C2F5F}"/>
                </a:ext>
              </a:extLst>
            </p:cNvPr>
            <p:cNvCxnSpPr>
              <a:cxnSpLocks/>
            </p:cNvCxnSpPr>
            <p:nvPr/>
          </p:nvCxnSpPr>
          <p:spPr>
            <a:xfrm flipH="1">
              <a:off x="3869871" y="3826605"/>
              <a:ext cx="982395" cy="196908"/>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0" name="四角形: 角を丸くする 79">
              <a:extLst>
                <a:ext uri="{FF2B5EF4-FFF2-40B4-BE49-F238E27FC236}">
                  <a16:creationId xmlns:a16="http://schemas.microsoft.com/office/drawing/2014/main" id="{F1CD6194-FB9A-3FC4-ECEC-9F3F06CA0F57}"/>
                </a:ext>
              </a:extLst>
            </p:cNvPr>
            <p:cNvSpPr/>
            <p:nvPr/>
          </p:nvSpPr>
          <p:spPr>
            <a:xfrm>
              <a:off x="2428357" y="4300078"/>
              <a:ext cx="2072913" cy="61057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78" name="テキスト ボックス 77">
              <a:extLst>
                <a:ext uri="{FF2B5EF4-FFF2-40B4-BE49-F238E27FC236}">
                  <a16:creationId xmlns:a16="http://schemas.microsoft.com/office/drawing/2014/main" id="{2C20A8CB-4714-471C-1A49-3E39D245C247}"/>
                </a:ext>
              </a:extLst>
            </p:cNvPr>
            <p:cNvSpPr txBox="1"/>
            <p:nvPr/>
          </p:nvSpPr>
          <p:spPr>
            <a:xfrm>
              <a:off x="2461562" y="4349070"/>
              <a:ext cx="2072098" cy="559961"/>
            </a:xfrm>
            <a:prstGeom prst="rect">
              <a:avLst/>
            </a:prstGeom>
            <a:noFill/>
          </p:spPr>
          <p:txBody>
            <a:bodyPr wrap="square" rtlCol="0">
              <a:spAutoFit/>
            </a:bodyPr>
            <a:lstStyle/>
            <a:p>
              <a:pPr defTabSz="514350"/>
              <a:r>
                <a:rPr kumimoji="1" lang="ja-JP" altLang="en-US" sz="1013" dirty="0">
                  <a:solidFill>
                    <a:prstClr val="black"/>
                  </a:solidFill>
                  <a:latin typeface="游ゴシック" panose="020F0502020204030204"/>
                  <a:ea typeface="游ゴシック" panose="020B0400000000000000" pitchFamily="50" charset="-128"/>
                </a:rPr>
                <a:t>まっすぐ進み、くすりの福太郎を抜け、河内屋の交差点を左に曲がり奥に進むと着きます。</a:t>
              </a:r>
              <a:endParaRPr kumimoji="1" lang="en-US" altLang="ja-JP" sz="1013" dirty="0">
                <a:solidFill>
                  <a:prstClr val="black"/>
                </a:solidFill>
                <a:latin typeface="游ゴシック" panose="020F0502020204030204"/>
                <a:ea typeface="游ゴシック" panose="020B0400000000000000" pitchFamily="50" charset="-128"/>
              </a:endParaRPr>
            </a:p>
          </p:txBody>
        </p:sp>
        <p:pic>
          <p:nvPicPr>
            <p:cNvPr id="58" name="図 57">
              <a:extLst>
                <a:ext uri="{FF2B5EF4-FFF2-40B4-BE49-F238E27FC236}">
                  <a16:creationId xmlns:a16="http://schemas.microsoft.com/office/drawing/2014/main" id="{05A05B34-DA52-FCD4-80E3-139DCDF559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1497" y="5642354"/>
              <a:ext cx="1561514" cy="878352"/>
            </a:xfrm>
            <a:prstGeom prst="rect">
              <a:avLst/>
            </a:prstGeom>
          </p:spPr>
        </p:pic>
        <p:pic>
          <p:nvPicPr>
            <p:cNvPr id="52" name="図 51">
              <a:extLst>
                <a:ext uri="{FF2B5EF4-FFF2-40B4-BE49-F238E27FC236}">
                  <a16:creationId xmlns:a16="http://schemas.microsoft.com/office/drawing/2014/main" id="{84DBA89D-31EC-9254-C5E7-FF6E4A7D69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32939" y="5625563"/>
              <a:ext cx="1575582" cy="886265"/>
            </a:xfrm>
            <a:prstGeom prst="rect">
              <a:avLst/>
            </a:prstGeom>
          </p:spPr>
        </p:pic>
        <p:pic>
          <p:nvPicPr>
            <p:cNvPr id="61" name="図 60">
              <a:extLst>
                <a:ext uri="{FF2B5EF4-FFF2-40B4-BE49-F238E27FC236}">
                  <a16:creationId xmlns:a16="http://schemas.microsoft.com/office/drawing/2014/main" id="{6C77ABEA-1729-49BD-2390-967F99E639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7431" y="3761744"/>
              <a:ext cx="1791982" cy="1007990"/>
            </a:xfrm>
            <a:prstGeom prst="rect">
              <a:avLst/>
            </a:prstGeom>
          </p:spPr>
        </p:pic>
        <p:sp>
          <p:nvSpPr>
            <p:cNvPr id="90" name="テキスト ボックス 89">
              <a:extLst>
                <a:ext uri="{FF2B5EF4-FFF2-40B4-BE49-F238E27FC236}">
                  <a16:creationId xmlns:a16="http://schemas.microsoft.com/office/drawing/2014/main" id="{9CDDDF57-8038-0F69-D1DD-3E81B94A2F1A}"/>
                </a:ext>
              </a:extLst>
            </p:cNvPr>
            <p:cNvSpPr txBox="1"/>
            <p:nvPr/>
          </p:nvSpPr>
          <p:spPr>
            <a:xfrm>
              <a:off x="267882" y="3265245"/>
              <a:ext cx="3748142" cy="421334"/>
            </a:xfrm>
            <a:prstGeom prst="rect">
              <a:avLst/>
            </a:prstGeom>
            <a:noFill/>
          </p:spPr>
          <p:txBody>
            <a:bodyPr wrap="none" rtlCol="0">
              <a:spAutoFit/>
            </a:bodyPr>
            <a:lstStyle/>
            <a:p>
              <a:pPr defTabSz="514350"/>
              <a:r>
                <a:rPr kumimoji="1" lang="ja-JP" altLang="en-US" sz="2138" b="1" dirty="0">
                  <a:solidFill>
                    <a:prstClr val="black"/>
                  </a:solidFill>
                  <a:latin typeface="游ゴシック" panose="020F0502020204030204"/>
                  <a:ea typeface="游ゴシック" panose="020B0400000000000000" pitchFamily="50" charset="-128"/>
                </a:rPr>
                <a:t>立花四丁目集会所への行き方</a:t>
              </a:r>
            </a:p>
          </p:txBody>
        </p:sp>
        <p:sp>
          <p:nvSpPr>
            <p:cNvPr id="92" name="テキスト ボックス 91">
              <a:extLst>
                <a:ext uri="{FF2B5EF4-FFF2-40B4-BE49-F238E27FC236}">
                  <a16:creationId xmlns:a16="http://schemas.microsoft.com/office/drawing/2014/main" id="{23EBE405-2070-EF2B-C15B-DF8A3EDBDDC3}"/>
                </a:ext>
              </a:extLst>
            </p:cNvPr>
            <p:cNvSpPr txBox="1"/>
            <p:nvPr/>
          </p:nvSpPr>
          <p:spPr>
            <a:xfrm>
              <a:off x="4679530" y="3298944"/>
              <a:ext cx="2175532" cy="404085"/>
            </a:xfrm>
            <a:prstGeom prst="rect">
              <a:avLst/>
            </a:prstGeom>
            <a:noFill/>
          </p:spPr>
          <p:txBody>
            <a:bodyPr wrap="square">
              <a:spAutoFit/>
            </a:bodyPr>
            <a:lstStyle/>
            <a:p>
              <a:pPr defTabSz="514350"/>
              <a:r>
                <a:rPr kumimoji="1" lang="ja-JP" altLang="en-US" sz="1013" dirty="0">
                  <a:solidFill>
                    <a:prstClr val="black"/>
                  </a:solidFill>
                  <a:latin typeface="游ゴシック" panose="020F0502020204030204"/>
                  <a:ea typeface="游ゴシック" panose="020B0400000000000000" pitchFamily="50" charset="-128"/>
                </a:rPr>
                <a:t>〒131-0043</a:t>
              </a:r>
              <a:endParaRPr kumimoji="1" lang="en-US" altLang="ja-JP" sz="1013" dirty="0">
                <a:solidFill>
                  <a:prstClr val="black"/>
                </a:solidFill>
                <a:latin typeface="游ゴシック" panose="020F0502020204030204"/>
                <a:ea typeface="游ゴシック" panose="020B0400000000000000" pitchFamily="50" charset="-128"/>
              </a:endParaRPr>
            </a:p>
            <a:p>
              <a:pPr defTabSz="514350"/>
              <a:r>
                <a:rPr kumimoji="1" lang="ja-JP" altLang="en-US" sz="1013" dirty="0">
                  <a:solidFill>
                    <a:prstClr val="black"/>
                  </a:solidFill>
                  <a:latin typeface="游ゴシック" panose="020F0502020204030204"/>
                  <a:ea typeface="游ゴシック" panose="020B0400000000000000" pitchFamily="50" charset="-128"/>
                </a:rPr>
                <a:t> 東京都墨田区立花４丁目８−１０</a:t>
              </a:r>
            </a:p>
          </p:txBody>
        </p:sp>
      </p:grpSp>
      <p:grpSp>
        <p:nvGrpSpPr>
          <p:cNvPr id="44" name="グループ化 43">
            <a:extLst>
              <a:ext uri="{FF2B5EF4-FFF2-40B4-BE49-F238E27FC236}">
                <a16:creationId xmlns:a16="http://schemas.microsoft.com/office/drawing/2014/main" id="{65059DEE-6D42-576E-C5C2-9D15A9DB5562}"/>
              </a:ext>
            </a:extLst>
          </p:cNvPr>
          <p:cNvGrpSpPr/>
          <p:nvPr/>
        </p:nvGrpSpPr>
        <p:grpSpPr>
          <a:xfrm>
            <a:off x="259012" y="4705709"/>
            <a:ext cx="6438801" cy="5047368"/>
            <a:chOff x="266966" y="-145491"/>
            <a:chExt cx="11748477" cy="9209616"/>
          </a:xfrm>
        </p:grpSpPr>
        <p:cxnSp>
          <p:nvCxnSpPr>
            <p:cNvPr id="49" name="直線コネクタ 48">
              <a:extLst>
                <a:ext uri="{FF2B5EF4-FFF2-40B4-BE49-F238E27FC236}">
                  <a16:creationId xmlns:a16="http://schemas.microsoft.com/office/drawing/2014/main" id="{3FB8A30A-459F-77BE-3548-9F9D33BE350B}"/>
                </a:ext>
              </a:extLst>
            </p:cNvPr>
            <p:cNvCxnSpPr>
              <a:cxnSpLocks/>
              <a:stCxn id="126" idx="7"/>
              <a:endCxn id="104" idx="0"/>
            </p:cNvCxnSpPr>
            <p:nvPr/>
          </p:nvCxnSpPr>
          <p:spPr>
            <a:xfrm flipV="1">
              <a:off x="6448863" y="2360052"/>
              <a:ext cx="268703" cy="900207"/>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1" name="グループ化 50">
              <a:extLst>
                <a:ext uri="{FF2B5EF4-FFF2-40B4-BE49-F238E27FC236}">
                  <a16:creationId xmlns:a16="http://schemas.microsoft.com/office/drawing/2014/main" id="{581645C0-3DC3-FC92-CCE5-6399239AA27F}"/>
                </a:ext>
              </a:extLst>
            </p:cNvPr>
            <p:cNvGrpSpPr/>
            <p:nvPr/>
          </p:nvGrpSpPr>
          <p:grpSpPr>
            <a:xfrm>
              <a:off x="2689962" y="978415"/>
              <a:ext cx="7859185" cy="7584973"/>
              <a:chOff x="1689100" y="292100"/>
              <a:chExt cx="7859185" cy="7584973"/>
            </a:xfrm>
          </p:grpSpPr>
          <p:cxnSp>
            <p:nvCxnSpPr>
              <p:cNvPr id="127" name="直線コネクタ 126">
                <a:extLst>
                  <a:ext uri="{FF2B5EF4-FFF2-40B4-BE49-F238E27FC236}">
                    <a16:creationId xmlns:a16="http://schemas.microsoft.com/office/drawing/2014/main" id="{B6AADA05-55B4-BB7B-CD20-0298B784F20F}"/>
                  </a:ext>
                </a:extLst>
              </p:cNvPr>
              <p:cNvCxnSpPr>
                <a:cxnSpLocks/>
              </p:cNvCxnSpPr>
              <p:nvPr/>
            </p:nvCxnSpPr>
            <p:spPr>
              <a:xfrm>
                <a:off x="1981200" y="3581400"/>
                <a:ext cx="787400" cy="177800"/>
              </a:xfrm>
              <a:prstGeom prst="line">
                <a:avLst/>
              </a:prstGeom>
              <a:ln w="57150">
                <a:solidFill>
                  <a:schemeClr val="bg2">
                    <a:lumMod val="75000"/>
                  </a:schemeClr>
                </a:solidFill>
              </a:ln>
            </p:spPr>
            <p:style>
              <a:lnRef idx="1">
                <a:schemeClr val="dk1"/>
              </a:lnRef>
              <a:fillRef idx="0">
                <a:schemeClr val="dk1"/>
              </a:fillRef>
              <a:effectRef idx="0">
                <a:schemeClr val="dk1"/>
              </a:effectRef>
              <a:fontRef idx="minor">
                <a:schemeClr val="tx1"/>
              </a:fontRef>
            </p:style>
          </p:cxnSp>
          <p:cxnSp>
            <p:nvCxnSpPr>
              <p:cNvPr id="128" name="直線コネクタ 127">
                <a:extLst>
                  <a:ext uri="{FF2B5EF4-FFF2-40B4-BE49-F238E27FC236}">
                    <a16:creationId xmlns:a16="http://schemas.microsoft.com/office/drawing/2014/main" id="{5A2DF3BF-9A08-17AC-749A-C1D29A9405D1}"/>
                  </a:ext>
                </a:extLst>
              </p:cNvPr>
              <p:cNvCxnSpPr>
                <a:cxnSpLocks/>
              </p:cNvCxnSpPr>
              <p:nvPr/>
            </p:nvCxnSpPr>
            <p:spPr>
              <a:xfrm flipV="1">
                <a:off x="1689100" y="3623906"/>
                <a:ext cx="304737" cy="503594"/>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44D9F673-316C-1BF0-6DC0-F560E485E12B}"/>
                  </a:ext>
                </a:extLst>
              </p:cNvPr>
              <p:cNvCxnSpPr>
                <a:cxnSpLocks/>
              </p:cNvCxnSpPr>
              <p:nvPr/>
            </p:nvCxnSpPr>
            <p:spPr>
              <a:xfrm flipH="1" flipV="1">
                <a:off x="2479842" y="292100"/>
                <a:ext cx="1279358" cy="2196478"/>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D072D4DE-EA3F-D47D-7C7B-2742A1275823}"/>
                  </a:ext>
                </a:extLst>
              </p:cNvPr>
              <p:cNvCxnSpPr>
                <a:cxnSpLocks/>
              </p:cNvCxnSpPr>
              <p:nvPr/>
            </p:nvCxnSpPr>
            <p:spPr>
              <a:xfrm flipH="1" flipV="1">
                <a:off x="3927889" y="2756211"/>
                <a:ext cx="2659691" cy="2952779"/>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529E1948-9522-32C8-73DD-A776D1BC165C}"/>
                  </a:ext>
                </a:extLst>
              </p:cNvPr>
              <p:cNvCxnSpPr>
                <a:cxnSpLocks/>
              </p:cNvCxnSpPr>
              <p:nvPr/>
            </p:nvCxnSpPr>
            <p:spPr>
              <a:xfrm flipH="1" flipV="1">
                <a:off x="6587580" y="5708990"/>
                <a:ext cx="908438" cy="2168083"/>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8FB96451-A45D-1A29-B72A-2685918E4CDC}"/>
                  </a:ext>
                </a:extLst>
              </p:cNvPr>
              <p:cNvCxnSpPr>
                <a:cxnSpLocks/>
              </p:cNvCxnSpPr>
              <p:nvPr/>
            </p:nvCxnSpPr>
            <p:spPr>
              <a:xfrm flipV="1">
                <a:off x="2975907" y="4316092"/>
                <a:ext cx="2301649" cy="140046"/>
              </a:xfrm>
              <a:prstGeom prst="line">
                <a:avLst/>
              </a:prstGeom>
              <a:ln w="57150">
                <a:solidFill>
                  <a:schemeClr val="bg2">
                    <a:lumMod val="75000"/>
                  </a:schemeClr>
                </a:solidFill>
              </a:ln>
            </p:spPr>
            <p:style>
              <a:lnRef idx="1">
                <a:schemeClr val="dk1"/>
              </a:lnRef>
              <a:fillRef idx="0">
                <a:schemeClr val="dk1"/>
              </a:fillRef>
              <a:effectRef idx="0">
                <a:schemeClr val="dk1"/>
              </a:effectRef>
              <a:fontRef idx="minor">
                <a:schemeClr val="tx1"/>
              </a:fontRef>
            </p:style>
          </p:cxnSp>
          <p:cxnSp>
            <p:nvCxnSpPr>
              <p:cNvPr id="133" name="直線コネクタ 132">
                <a:extLst>
                  <a:ext uri="{FF2B5EF4-FFF2-40B4-BE49-F238E27FC236}">
                    <a16:creationId xmlns:a16="http://schemas.microsoft.com/office/drawing/2014/main" id="{CE2177F9-592F-857C-21B0-710A0330ADCD}"/>
                  </a:ext>
                </a:extLst>
              </p:cNvPr>
              <p:cNvCxnSpPr>
                <a:cxnSpLocks/>
              </p:cNvCxnSpPr>
              <p:nvPr/>
            </p:nvCxnSpPr>
            <p:spPr>
              <a:xfrm>
                <a:off x="5388326" y="4316092"/>
                <a:ext cx="1942592" cy="140046"/>
              </a:xfrm>
              <a:prstGeom prst="line">
                <a:avLst/>
              </a:prstGeom>
              <a:ln w="57150">
                <a:solidFill>
                  <a:schemeClr val="bg2">
                    <a:lumMod val="75000"/>
                  </a:schemeClr>
                </a:solidFill>
              </a:ln>
            </p:spPr>
            <p:style>
              <a:lnRef idx="1">
                <a:schemeClr val="dk1"/>
              </a:lnRef>
              <a:fillRef idx="0">
                <a:schemeClr val="dk1"/>
              </a:fillRef>
              <a:effectRef idx="0">
                <a:schemeClr val="dk1"/>
              </a:effectRef>
              <a:fontRef idx="minor">
                <a:schemeClr val="tx1"/>
              </a:fontRef>
            </p:style>
          </p:cxnSp>
          <p:cxnSp>
            <p:nvCxnSpPr>
              <p:cNvPr id="134" name="直線コネクタ 133">
                <a:extLst>
                  <a:ext uri="{FF2B5EF4-FFF2-40B4-BE49-F238E27FC236}">
                    <a16:creationId xmlns:a16="http://schemas.microsoft.com/office/drawing/2014/main" id="{ADD32DD6-F04B-F6CD-C310-0966D47A0C85}"/>
                  </a:ext>
                </a:extLst>
              </p:cNvPr>
              <p:cNvCxnSpPr>
                <a:cxnSpLocks/>
              </p:cNvCxnSpPr>
              <p:nvPr/>
            </p:nvCxnSpPr>
            <p:spPr>
              <a:xfrm flipV="1">
                <a:off x="7319445" y="4316092"/>
                <a:ext cx="423592" cy="140046"/>
              </a:xfrm>
              <a:prstGeom prst="line">
                <a:avLst/>
              </a:prstGeom>
              <a:ln w="57150">
                <a:solidFill>
                  <a:schemeClr val="bg2">
                    <a:lumMod val="75000"/>
                  </a:schemeClr>
                </a:solidFill>
              </a:ln>
            </p:spPr>
            <p:style>
              <a:lnRef idx="1">
                <a:schemeClr val="dk1"/>
              </a:lnRef>
              <a:fillRef idx="0">
                <a:schemeClr val="dk1"/>
              </a:fillRef>
              <a:effectRef idx="0">
                <a:schemeClr val="dk1"/>
              </a:effectRef>
              <a:fontRef idx="minor">
                <a:schemeClr val="tx1"/>
              </a:fontRef>
            </p:style>
          </p:cxnSp>
          <p:cxnSp>
            <p:nvCxnSpPr>
              <p:cNvPr id="135" name="直線コネクタ 134">
                <a:extLst>
                  <a:ext uri="{FF2B5EF4-FFF2-40B4-BE49-F238E27FC236}">
                    <a16:creationId xmlns:a16="http://schemas.microsoft.com/office/drawing/2014/main" id="{D019EBFE-E5C0-CE53-A033-4B4E8F4FDDB7}"/>
                  </a:ext>
                </a:extLst>
              </p:cNvPr>
              <p:cNvCxnSpPr>
                <a:cxnSpLocks/>
              </p:cNvCxnSpPr>
              <p:nvPr/>
            </p:nvCxnSpPr>
            <p:spPr>
              <a:xfrm>
                <a:off x="3196024" y="3581400"/>
                <a:ext cx="1120738" cy="273050"/>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8EDAEAE3-9ADC-B6F8-AEF2-32EC8D9D2A96}"/>
                  </a:ext>
                </a:extLst>
              </p:cNvPr>
              <p:cNvCxnSpPr>
                <a:cxnSpLocks/>
              </p:cNvCxnSpPr>
              <p:nvPr/>
            </p:nvCxnSpPr>
            <p:spPr>
              <a:xfrm>
                <a:off x="4316762" y="3854450"/>
                <a:ext cx="153638" cy="529115"/>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67266D75-EEC1-0784-12FC-19299316644F}"/>
                  </a:ext>
                </a:extLst>
              </p:cNvPr>
              <p:cNvCxnSpPr>
                <a:cxnSpLocks/>
              </p:cNvCxnSpPr>
              <p:nvPr/>
            </p:nvCxnSpPr>
            <p:spPr>
              <a:xfrm flipH="1">
                <a:off x="4316762" y="3429000"/>
                <a:ext cx="153638" cy="425450"/>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9D63C976-08FC-8918-3171-E602AEDE9738}"/>
                  </a:ext>
                </a:extLst>
              </p:cNvPr>
              <p:cNvCxnSpPr>
                <a:cxnSpLocks/>
              </p:cNvCxnSpPr>
              <p:nvPr/>
            </p:nvCxnSpPr>
            <p:spPr>
              <a:xfrm flipH="1">
                <a:off x="4485451" y="3198738"/>
                <a:ext cx="433041" cy="179085"/>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B03E8F35-3112-C0DB-587C-F0F9E292F01C}"/>
                  </a:ext>
                </a:extLst>
              </p:cNvPr>
              <p:cNvCxnSpPr>
                <a:cxnSpLocks/>
              </p:cNvCxnSpPr>
              <p:nvPr/>
            </p:nvCxnSpPr>
            <p:spPr>
              <a:xfrm flipH="1" flipV="1">
                <a:off x="4918492" y="3212098"/>
                <a:ext cx="985209" cy="418913"/>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955BB896-2D85-11DE-5EE8-419FD99B16CB}"/>
                  </a:ext>
                </a:extLst>
              </p:cNvPr>
              <p:cNvCxnSpPr>
                <a:cxnSpLocks/>
              </p:cNvCxnSpPr>
              <p:nvPr/>
            </p:nvCxnSpPr>
            <p:spPr>
              <a:xfrm flipH="1" flipV="1">
                <a:off x="5864266" y="3623906"/>
                <a:ext cx="1008872" cy="759659"/>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2AEDF8A3-2F08-3F65-FBB8-2EC9A491C9D3}"/>
                  </a:ext>
                </a:extLst>
              </p:cNvPr>
              <p:cNvCxnSpPr>
                <a:cxnSpLocks/>
              </p:cNvCxnSpPr>
              <p:nvPr/>
            </p:nvCxnSpPr>
            <p:spPr>
              <a:xfrm flipH="1" flipV="1">
                <a:off x="3196024" y="363662"/>
                <a:ext cx="650901" cy="2059171"/>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id="{489DA275-DA82-7E96-1EB9-7DD8B773A4FD}"/>
                  </a:ext>
                </a:extLst>
              </p:cNvPr>
              <p:cNvCxnSpPr>
                <a:cxnSpLocks/>
              </p:cNvCxnSpPr>
              <p:nvPr/>
            </p:nvCxnSpPr>
            <p:spPr>
              <a:xfrm flipH="1" flipV="1">
                <a:off x="4386804" y="2077555"/>
                <a:ext cx="33093" cy="216554"/>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389FC50C-B576-F9C0-5904-355DD9C1ECC6}"/>
                  </a:ext>
                </a:extLst>
              </p:cNvPr>
              <p:cNvCxnSpPr>
                <a:cxnSpLocks/>
              </p:cNvCxnSpPr>
              <p:nvPr/>
            </p:nvCxnSpPr>
            <p:spPr>
              <a:xfrm flipH="1" flipV="1">
                <a:off x="4356123" y="953582"/>
                <a:ext cx="37458" cy="1136362"/>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853780D3-4561-BA55-D839-D830D016A22F}"/>
                  </a:ext>
                </a:extLst>
              </p:cNvPr>
              <p:cNvCxnSpPr>
                <a:cxnSpLocks/>
              </p:cNvCxnSpPr>
              <p:nvPr/>
            </p:nvCxnSpPr>
            <p:spPr>
              <a:xfrm flipV="1">
                <a:off x="4356123" y="538209"/>
                <a:ext cx="264316" cy="415373"/>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92E4F4FE-864E-0898-FE2F-ECE3BB7A9648}"/>
                  </a:ext>
                </a:extLst>
              </p:cNvPr>
              <p:cNvCxnSpPr>
                <a:cxnSpLocks/>
              </p:cNvCxnSpPr>
              <p:nvPr/>
            </p:nvCxnSpPr>
            <p:spPr>
              <a:xfrm flipV="1">
                <a:off x="2348629" y="3717925"/>
                <a:ext cx="173385" cy="585875"/>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899E9B42-72D7-B3B2-8616-9A24544138BE}"/>
                  </a:ext>
                </a:extLst>
              </p:cNvPr>
              <p:cNvCxnSpPr>
                <a:cxnSpLocks/>
              </p:cNvCxnSpPr>
              <p:nvPr/>
            </p:nvCxnSpPr>
            <p:spPr>
              <a:xfrm flipH="1" flipV="1">
                <a:off x="4496467" y="363662"/>
                <a:ext cx="5051818" cy="6130676"/>
              </a:xfrm>
              <a:prstGeom prst="line">
                <a:avLst/>
              </a:prstGeom>
              <a:ln w="1047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3" name="グループ化 52">
              <a:extLst>
                <a:ext uri="{FF2B5EF4-FFF2-40B4-BE49-F238E27FC236}">
                  <a16:creationId xmlns:a16="http://schemas.microsoft.com/office/drawing/2014/main" id="{134ECD63-BA41-D3F6-644D-78AAD1897C40}"/>
                </a:ext>
              </a:extLst>
            </p:cNvPr>
            <p:cNvGrpSpPr/>
            <p:nvPr/>
          </p:nvGrpSpPr>
          <p:grpSpPr>
            <a:xfrm>
              <a:off x="2788005" y="-145491"/>
              <a:ext cx="7365813" cy="9209616"/>
              <a:chOff x="1816100" y="-812769"/>
              <a:chExt cx="7365813" cy="9209616"/>
            </a:xfrm>
          </p:grpSpPr>
          <p:sp>
            <p:nvSpPr>
              <p:cNvPr id="122" name="フローチャート: 処理 121">
                <a:extLst>
                  <a:ext uri="{FF2B5EF4-FFF2-40B4-BE49-F238E27FC236}">
                    <a16:creationId xmlns:a16="http://schemas.microsoft.com/office/drawing/2014/main" id="{C3745C70-CE9D-4F17-16B7-46B6DEE06443}"/>
                  </a:ext>
                </a:extLst>
              </p:cNvPr>
              <p:cNvSpPr/>
              <p:nvPr/>
            </p:nvSpPr>
            <p:spPr>
              <a:xfrm rot="19148412">
                <a:off x="7601282" y="-812769"/>
                <a:ext cx="1580631" cy="7085858"/>
              </a:xfrm>
              <a:prstGeom prst="flowChartProcess">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white"/>
                  </a:solidFill>
                  <a:latin typeface="游ゴシック" panose="020F0502020204030204"/>
                  <a:ea typeface="游ゴシック" panose="020B0400000000000000" pitchFamily="50" charset="-128"/>
                </a:endParaRPr>
              </a:p>
            </p:txBody>
          </p:sp>
          <p:sp>
            <p:nvSpPr>
              <p:cNvPr id="123" name="フリーフォーム: 図形 122">
                <a:extLst>
                  <a:ext uri="{FF2B5EF4-FFF2-40B4-BE49-F238E27FC236}">
                    <a16:creationId xmlns:a16="http://schemas.microsoft.com/office/drawing/2014/main" id="{75D18247-3662-693F-00A4-96730F7493C1}"/>
                  </a:ext>
                </a:extLst>
              </p:cNvPr>
              <p:cNvSpPr/>
              <p:nvPr/>
            </p:nvSpPr>
            <p:spPr>
              <a:xfrm>
                <a:off x="2942680" y="2506834"/>
                <a:ext cx="3426758" cy="5890013"/>
              </a:xfrm>
              <a:custGeom>
                <a:avLst/>
                <a:gdLst>
                  <a:gd name="connsiteX0" fmla="*/ 2538097 w 2958623"/>
                  <a:gd name="connsiteY0" fmla="*/ 693322 h 4897022"/>
                  <a:gd name="connsiteX1" fmla="*/ 1839597 w 2958623"/>
                  <a:gd name="connsiteY1" fmla="*/ 32922 h 4897022"/>
                  <a:gd name="connsiteX2" fmla="*/ 760097 w 2958623"/>
                  <a:gd name="connsiteY2" fmla="*/ 210722 h 4897022"/>
                  <a:gd name="connsiteX3" fmla="*/ 36197 w 2958623"/>
                  <a:gd name="connsiteY3" fmla="*/ 1163222 h 4897022"/>
                  <a:gd name="connsiteX4" fmla="*/ 239397 w 2958623"/>
                  <a:gd name="connsiteY4" fmla="*/ 2280822 h 4897022"/>
                  <a:gd name="connsiteX5" fmla="*/ 1356997 w 2958623"/>
                  <a:gd name="connsiteY5" fmla="*/ 3309522 h 4897022"/>
                  <a:gd name="connsiteX6" fmla="*/ 2550797 w 2958623"/>
                  <a:gd name="connsiteY6" fmla="*/ 3715922 h 4897022"/>
                  <a:gd name="connsiteX7" fmla="*/ 2957197 w 2958623"/>
                  <a:gd name="connsiteY7" fmla="*/ 4300122 h 4897022"/>
                  <a:gd name="connsiteX8" fmla="*/ 2677797 w 2958623"/>
                  <a:gd name="connsiteY8" fmla="*/ 4782722 h 4897022"/>
                  <a:gd name="connsiteX9" fmla="*/ 2474597 w 2958623"/>
                  <a:gd name="connsiteY9" fmla="*/ 4897022 h 4897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8623" h="4897022">
                    <a:moveTo>
                      <a:pt x="2538097" y="693322"/>
                    </a:moveTo>
                    <a:cubicBezTo>
                      <a:pt x="2337013" y="403338"/>
                      <a:pt x="2135930" y="113355"/>
                      <a:pt x="1839597" y="32922"/>
                    </a:cubicBezTo>
                    <a:cubicBezTo>
                      <a:pt x="1543264" y="-47511"/>
                      <a:pt x="1060664" y="22339"/>
                      <a:pt x="760097" y="210722"/>
                    </a:cubicBezTo>
                    <a:cubicBezTo>
                      <a:pt x="459530" y="399105"/>
                      <a:pt x="122980" y="818205"/>
                      <a:pt x="36197" y="1163222"/>
                    </a:cubicBezTo>
                    <a:cubicBezTo>
                      <a:pt x="-50586" y="1508239"/>
                      <a:pt x="19264" y="1923105"/>
                      <a:pt x="239397" y="2280822"/>
                    </a:cubicBezTo>
                    <a:cubicBezTo>
                      <a:pt x="459530" y="2638539"/>
                      <a:pt x="971764" y="3070339"/>
                      <a:pt x="1356997" y="3309522"/>
                    </a:cubicBezTo>
                    <a:cubicBezTo>
                      <a:pt x="1742230" y="3548705"/>
                      <a:pt x="2284097" y="3550822"/>
                      <a:pt x="2550797" y="3715922"/>
                    </a:cubicBezTo>
                    <a:cubicBezTo>
                      <a:pt x="2817497" y="3881022"/>
                      <a:pt x="2936030" y="4122322"/>
                      <a:pt x="2957197" y="4300122"/>
                    </a:cubicBezTo>
                    <a:cubicBezTo>
                      <a:pt x="2978364" y="4477922"/>
                      <a:pt x="2758230" y="4683239"/>
                      <a:pt x="2677797" y="4782722"/>
                    </a:cubicBezTo>
                    <a:cubicBezTo>
                      <a:pt x="2597364" y="4882205"/>
                      <a:pt x="2535980" y="4889613"/>
                      <a:pt x="2474597" y="4897022"/>
                    </a:cubicBezTo>
                  </a:path>
                </a:pathLst>
              </a:custGeom>
              <a:noFill/>
              <a:ln w="180975" cap="rnd">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124" name="テキスト ボックス 123">
                <a:extLst>
                  <a:ext uri="{FF2B5EF4-FFF2-40B4-BE49-F238E27FC236}">
                    <a16:creationId xmlns:a16="http://schemas.microsoft.com/office/drawing/2014/main" id="{4AD15E3E-A954-C98B-5677-CB41154F606B}"/>
                  </a:ext>
                </a:extLst>
              </p:cNvPr>
              <p:cNvSpPr txBox="1"/>
              <p:nvPr/>
            </p:nvSpPr>
            <p:spPr>
              <a:xfrm>
                <a:off x="4023948" y="2516822"/>
                <a:ext cx="1047699" cy="452891"/>
              </a:xfrm>
              <a:prstGeom prst="rect">
                <a:avLst/>
              </a:prstGeom>
              <a:noFill/>
            </p:spPr>
            <p:txBody>
              <a:bodyPr wrap="none" rtlCol="0">
                <a:spAutoFit/>
              </a:bodyPr>
              <a:lstStyle/>
              <a:p>
                <a:pPr defTabSz="514350"/>
                <a:r>
                  <a:rPr kumimoji="1" lang="ja-JP" altLang="en-US" sz="1013" b="1" dirty="0">
                    <a:solidFill>
                      <a:prstClr val="black"/>
                    </a:solidFill>
                    <a:latin typeface="游ゴシック" panose="020F0502020204030204"/>
                    <a:ea typeface="游ゴシック" panose="020B0400000000000000" pitchFamily="50" charset="-128"/>
                  </a:rPr>
                  <a:t>旧中川</a:t>
                </a:r>
              </a:p>
            </p:txBody>
          </p:sp>
          <p:sp>
            <p:nvSpPr>
              <p:cNvPr id="125" name="テキスト ボックス 124">
                <a:extLst>
                  <a:ext uri="{FF2B5EF4-FFF2-40B4-BE49-F238E27FC236}">
                    <a16:creationId xmlns:a16="http://schemas.microsoft.com/office/drawing/2014/main" id="{F91F1902-4AD7-42F5-9403-84C3AD4DA6F9}"/>
                  </a:ext>
                </a:extLst>
              </p:cNvPr>
              <p:cNvSpPr txBox="1"/>
              <p:nvPr/>
            </p:nvSpPr>
            <p:spPr>
              <a:xfrm>
                <a:off x="7269292" y="1673810"/>
                <a:ext cx="1179320" cy="673897"/>
              </a:xfrm>
              <a:prstGeom prst="rect">
                <a:avLst/>
              </a:prstGeom>
              <a:noFill/>
            </p:spPr>
            <p:txBody>
              <a:bodyPr wrap="none" rtlCol="0">
                <a:spAutoFit/>
              </a:bodyPr>
              <a:lstStyle/>
              <a:p>
                <a:pPr defTabSz="514350"/>
                <a:r>
                  <a:rPr kumimoji="1" lang="ja-JP" altLang="en-US" b="1" dirty="0">
                    <a:solidFill>
                      <a:prstClr val="black"/>
                    </a:solidFill>
                    <a:latin typeface="游ゴシック" panose="020F0502020204030204"/>
                    <a:ea typeface="游ゴシック" panose="020B0400000000000000" pitchFamily="50" charset="-128"/>
                  </a:rPr>
                  <a:t>荒川</a:t>
                </a:r>
              </a:p>
            </p:txBody>
          </p:sp>
          <p:sp>
            <p:nvSpPr>
              <p:cNvPr id="126" name="フリーフォーム: 図形 125">
                <a:extLst>
                  <a:ext uri="{FF2B5EF4-FFF2-40B4-BE49-F238E27FC236}">
                    <a16:creationId xmlns:a16="http://schemas.microsoft.com/office/drawing/2014/main" id="{91A2FB27-64E2-E182-DC14-97EF5F0FEFBA}"/>
                  </a:ext>
                </a:extLst>
              </p:cNvPr>
              <p:cNvSpPr/>
              <p:nvPr/>
            </p:nvSpPr>
            <p:spPr>
              <a:xfrm>
                <a:off x="1816100" y="2289735"/>
                <a:ext cx="3862744" cy="2093829"/>
              </a:xfrm>
              <a:custGeom>
                <a:avLst/>
                <a:gdLst>
                  <a:gd name="connsiteX0" fmla="*/ 0 w 3644900"/>
                  <a:gd name="connsiteY0" fmla="*/ 1955800 h 2104558"/>
                  <a:gd name="connsiteX1" fmla="*/ 990600 w 3644900"/>
                  <a:gd name="connsiteY1" fmla="*/ 2095500 h 2104558"/>
                  <a:gd name="connsiteX2" fmla="*/ 939800 w 3644900"/>
                  <a:gd name="connsiteY2" fmla="*/ 1727200 h 2104558"/>
                  <a:gd name="connsiteX3" fmla="*/ 1333500 w 3644900"/>
                  <a:gd name="connsiteY3" fmla="*/ 838200 h 2104558"/>
                  <a:gd name="connsiteX4" fmla="*/ 1854200 w 3644900"/>
                  <a:gd name="connsiteY4" fmla="*/ 355600 h 2104558"/>
                  <a:gd name="connsiteX5" fmla="*/ 2578100 w 3644900"/>
                  <a:gd name="connsiteY5" fmla="*/ 88900 h 2104558"/>
                  <a:gd name="connsiteX6" fmla="*/ 3276600 w 3644900"/>
                  <a:gd name="connsiteY6" fmla="*/ 190500 h 2104558"/>
                  <a:gd name="connsiteX7" fmla="*/ 3454400 w 3644900"/>
                  <a:gd name="connsiteY7" fmla="*/ 304800 h 2104558"/>
                  <a:gd name="connsiteX8" fmla="*/ 3644900 w 3644900"/>
                  <a:gd name="connsiteY8" fmla="*/ 0 h 2104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4900" h="2104558">
                    <a:moveTo>
                      <a:pt x="0" y="1955800"/>
                    </a:moveTo>
                    <a:cubicBezTo>
                      <a:pt x="416983" y="2044700"/>
                      <a:pt x="833967" y="2133600"/>
                      <a:pt x="990600" y="2095500"/>
                    </a:cubicBezTo>
                    <a:cubicBezTo>
                      <a:pt x="1147233" y="2057400"/>
                      <a:pt x="882650" y="1936750"/>
                      <a:pt x="939800" y="1727200"/>
                    </a:cubicBezTo>
                    <a:cubicBezTo>
                      <a:pt x="996950" y="1517650"/>
                      <a:pt x="1181100" y="1066800"/>
                      <a:pt x="1333500" y="838200"/>
                    </a:cubicBezTo>
                    <a:cubicBezTo>
                      <a:pt x="1485900" y="609600"/>
                      <a:pt x="1646767" y="480483"/>
                      <a:pt x="1854200" y="355600"/>
                    </a:cubicBezTo>
                    <a:cubicBezTo>
                      <a:pt x="2061633" y="230717"/>
                      <a:pt x="2341033" y="116417"/>
                      <a:pt x="2578100" y="88900"/>
                    </a:cubicBezTo>
                    <a:cubicBezTo>
                      <a:pt x="2815167" y="61383"/>
                      <a:pt x="3130550" y="154517"/>
                      <a:pt x="3276600" y="190500"/>
                    </a:cubicBezTo>
                    <a:cubicBezTo>
                      <a:pt x="3422650" y="226483"/>
                      <a:pt x="3393017" y="336550"/>
                      <a:pt x="3454400" y="304800"/>
                    </a:cubicBezTo>
                    <a:cubicBezTo>
                      <a:pt x="3515783" y="273050"/>
                      <a:pt x="3580341" y="136525"/>
                      <a:pt x="3644900" y="0"/>
                    </a:cubicBezTo>
                  </a:path>
                </a:pathLst>
              </a:custGeom>
              <a:noFill/>
              <a:ln w="82550">
                <a:solidFill>
                  <a:srgbClr val="FF0000"/>
                </a:solidFill>
                <a:prstDash val="sysDash"/>
                <a:round/>
                <a:headEnd w="sm" len="med"/>
                <a:tailEnd type="stealth"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grpSp>
        <p:pic>
          <p:nvPicPr>
            <p:cNvPr id="55" name="図 54">
              <a:extLst>
                <a:ext uri="{FF2B5EF4-FFF2-40B4-BE49-F238E27FC236}">
                  <a16:creationId xmlns:a16="http://schemas.microsoft.com/office/drawing/2014/main" id="{965B3FC8-D59E-E1C5-D775-A929EF8CDF8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3473" y="2911166"/>
              <a:ext cx="1834736" cy="3261751"/>
            </a:xfrm>
            <a:prstGeom prst="rect">
              <a:avLst/>
            </a:prstGeom>
          </p:spPr>
        </p:pic>
        <p:pic>
          <p:nvPicPr>
            <p:cNvPr id="59" name="図 58">
              <a:extLst>
                <a:ext uri="{FF2B5EF4-FFF2-40B4-BE49-F238E27FC236}">
                  <a16:creationId xmlns:a16="http://schemas.microsoft.com/office/drawing/2014/main" id="{C94C1D4F-80A5-15CC-CA81-0A8088FF513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1067" y="74391"/>
              <a:ext cx="2743572" cy="1543260"/>
            </a:xfrm>
            <a:prstGeom prst="rect">
              <a:avLst/>
            </a:prstGeom>
          </p:spPr>
        </p:pic>
        <p:pic>
          <p:nvPicPr>
            <p:cNvPr id="60" name="図 59">
              <a:extLst>
                <a:ext uri="{FF2B5EF4-FFF2-40B4-BE49-F238E27FC236}">
                  <a16:creationId xmlns:a16="http://schemas.microsoft.com/office/drawing/2014/main" id="{D5B590DA-D663-07DF-CEDD-F8E6FFA046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05528" y="80242"/>
              <a:ext cx="2734051" cy="1537904"/>
            </a:xfrm>
            <a:prstGeom prst="rect">
              <a:avLst/>
            </a:prstGeom>
          </p:spPr>
        </p:pic>
        <p:grpSp>
          <p:nvGrpSpPr>
            <p:cNvPr id="62" name="グループ化 61">
              <a:extLst>
                <a:ext uri="{FF2B5EF4-FFF2-40B4-BE49-F238E27FC236}">
                  <a16:creationId xmlns:a16="http://schemas.microsoft.com/office/drawing/2014/main" id="{664F4856-B9E4-7F78-6C51-94F7383398B6}"/>
                </a:ext>
              </a:extLst>
            </p:cNvPr>
            <p:cNvGrpSpPr/>
            <p:nvPr/>
          </p:nvGrpSpPr>
          <p:grpSpPr>
            <a:xfrm>
              <a:off x="285853" y="5647173"/>
              <a:ext cx="7016655" cy="616849"/>
              <a:chOff x="68032" y="4003662"/>
              <a:chExt cx="7584332" cy="702939"/>
            </a:xfrm>
          </p:grpSpPr>
          <p:sp>
            <p:nvSpPr>
              <p:cNvPr id="120" name="正方形/長方形 119">
                <a:extLst>
                  <a:ext uri="{FF2B5EF4-FFF2-40B4-BE49-F238E27FC236}">
                    <a16:creationId xmlns:a16="http://schemas.microsoft.com/office/drawing/2014/main" id="{91D95ACD-7609-40A7-E30D-850CEF75659C}"/>
                  </a:ext>
                </a:extLst>
              </p:cNvPr>
              <p:cNvSpPr/>
              <p:nvPr/>
            </p:nvSpPr>
            <p:spPr>
              <a:xfrm>
                <a:off x="76269" y="4003662"/>
                <a:ext cx="7081510" cy="654980"/>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121" name="テキスト ボックス 120">
                <a:extLst>
                  <a:ext uri="{FF2B5EF4-FFF2-40B4-BE49-F238E27FC236}">
                    <a16:creationId xmlns:a16="http://schemas.microsoft.com/office/drawing/2014/main" id="{2A6DC435-873B-4225-2AC3-75A7BB1D6202}"/>
                  </a:ext>
                </a:extLst>
              </p:cNvPr>
              <p:cNvSpPr txBox="1"/>
              <p:nvPr/>
            </p:nvSpPr>
            <p:spPr>
              <a:xfrm>
                <a:off x="68032" y="4064779"/>
                <a:ext cx="7584332" cy="641822"/>
              </a:xfrm>
              <a:prstGeom prst="rect">
                <a:avLst/>
              </a:prstGeom>
              <a:noFill/>
            </p:spPr>
            <p:txBody>
              <a:bodyPr wrap="square" rtlCol="0">
                <a:spAutoFit/>
              </a:bodyPr>
              <a:lstStyle/>
              <a:p>
                <a:pPr defTabSz="514350" fontAlgn="base"/>
                <a:r>
                  <a:rPr kumimoji="1" lang="ja-JP" altLang="en-US" sz="1406" b="1" dirty="0">
                    <a:solidFill>
                      <a:srgbClr val="202124"/>
                    </a:solidFill>
                    <a:latin typeface="Google Sans"/>
                    <a:ea typeface="游ゴシック" panose="020B0400000000000000" pitchFamily="50" charset="-128"/>
                  </a:rPr>
                  <a:t>①すみだスポーツ健康</a:t>
                </a:r>
                <a:r>
                  <a:rPr kumimoji="1" lang="ja-JP" altLang="en-US" sz="1350" b="1" dirty="0">
                    <a:solidFill>
                      <a:srgbClr val="202124"/>
                    </a:solidFill>
                    <a:latin typeface="Google Sans"/>
                    <a:ea typeface="游ゴシック" panose="020B0400000000000000" pitchFamily="50" charset="-128"/>
                  </a:rPr>
                  <a:t>センター</a:t>
                </a:r>
                <a:r>
                  <a:rPr kumimoji="1" lang="ja-JP" altLang="en-US" sz="1406" b="1" dirty="0">
                    <a:solidFill>
                      <a:srgbClr val="202124"/>
                    </a:solidFill>
                    <a:latin typeface="Google Sans"/>
                    <a:ea typeface="游ゴシック" panose="020B0400000000000000" pitchFamily="50" charset="-128"/>
                  </a:rPr>
                  <a:t>入口（バス）</a:t>
                </a:r>
              </a:p>
            </p:txBody>
          </p:sp>
        </p:grpSp>
        <p:grpSp>
          <p:nvGrpSpPr>
            <p:cNvPr id="64" name="グループ化 63">
              <a:extLst>
                <a:ext uri="{FF2B5EF4-FFF2-40B4-BE49-F238E27FC236}">
                  <a16:creationId xmlns:a16="http://schemas.microsoft.com/office/drawing/2014/main" id="{30631B0F-1572-2B89-9D4B-5C4A8241BE15}"/>
                </a:ext>
              </a:extLst>
            </p:cNvPr>
            <p:cNvGrpSpPr/>
            <p:nvPr/>
          </p:nvGrpSpPr>
          <p:grpSpPr>
            <a:xfrm>
              <a:off x="8078217" y="3485773"/>
              <a:ext cx="3937226" cy="2693835"/>
              <a:chOff x="7237323" y="38823"/>
              <a:chExt cx="4896423" cy="3349818"/>
            </a:xfrm>
          </p:grpSpPr>
          <p:pic>
            <p:nvPicPr>
              <p:cNvPr id="116" name="図 115">
                <a:extLst>
                  <a:ext uri="{FF2B5EF4-FFF2-40B4-BE49-F238E27FC236}">
                    <a16:creationId xmlns:a16="http://schemas.microsoft.com/office/drawing/2014/main" id="{11E5F85D-9A0D-0815-85DD-2C41AFA7909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38561" y="38823"/>
                <a:ext cx="4574359" cy="2573076"/>
              </a:xfrm>
              <a:prstGeom prst="rect">
                <a:avLst/>
              </a:prstGeom>
            </p:spPr>
          </p:pic>
          <p:grpSp>
            <p:nvGrpSpPr>
              <p:cNvPr id="117" name="グループ化 116">
                <a:extLst>
                  <a:ext uri="{FF2B5EF4-FFF2-40B4-BE49-F238E27FC236}">
                    <a16:creationId xmlns:a16="http://schemas.microsoft.com/office/drawing/2014/main" id="{8429578A-3EC8-467B-1528-7E9BA8CDE443}"/>
                  </a:ext>
                </a:extLst>
              </p:cNvPr>
              <p:cNvGrpSpPr/>
              <p:nvPr/>
            </p:nvGrpSpPr>
            <p:grpSpPr>
              <a:xfrm>
                <a:off x="7237323" y="2566596"/>
                <a:ext cx="4896423" cy="822045"/>
                <a:chOff x="443132" y="-114131"/>
                <a:chExt cx="4896423" cy="822045"/>
              </a:xfrm>
            </p:grpSpPr>
            <p:sp>
              <p:nvSpPr>
                <p:cNvPr id="118" name="正方形/長方形 117">
                  <a:extLst>
                    <a:ext uri="{FF2B5EF4-FFF2-40B4-BE49-F238E27FC236}">
                      <a16:creationId xmlns:a16="http://schemas.microsoft.com/office/drawing/2014/main" id="{97E21ADF-0F0D-5124-9EA3-97CF73F079B8}"/>
                    </a:ext>
                  </a:extLst>
                </p:cNvPr>
                <p:cNvSpPr/>
                <p:nvPr/>
              </p:nvSpPr>
              <p:spPr>
                <a:xfrm>
                  <a:off x="443132" y="-114131"/>
                  <a:ext cx="4574359" cy="822045"/>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119" name="テキスト ボックス 118">
                  <a:extLst>
                    <a:ext uri="{FF2B5EF4-FFF2-40B4-BE49-F238E27FC236}">
                      <a16:creationId xmlns:a16="http://schemas.microsoft.com/office/drawing/2014/main" id="{126F4F50-5579-1DF3-2E2C-0167117C57EB}"/>
                    </a:ext>
                  </a:extLst>
                </p:cNvPr>
                <p:cNvSpPr txBox="1"/>
                <p:nvPr/>
              </p:nvSpPr>
              <p:spPr>
                <a:xfrm>
                  <a:off x="1019431" y="20511"/>
                  <a:ext cx="4320124" cy="661379"/>
                </a:xfrm>
                <a:prstGeom prst="rect">
                  <a:avLst/>
                </a:prstGeom>
                <a:noFill/>
              </p:spPr>
              <p:txBody>
                <a:bodyPr wrap="square" rtlCol="0">
                  <a:spAutoFit/>
                </a:bodyPr>
                <a:lstStyle/>
                <a:p>
                  <a:pPr defTabSz="514350"/>
                  <a:r>
                    <a:rPr kumimoji="1" lang="ja-JP" altLang="en-US" sz="1294" b="1" dirty="0">
                      <a:solidFill>
                        <a:prstClr val="black"/>
                      </a:solidFill>
                      <a:latin typeface="游ゴシック" panose="020B0400000000000000" pitchFamily="50" charset="-128"/>
                      <a:ea typeface="游ゴシック" panose="020B0400000000000000" pitchFamily="50" charset="-128"/>
                    </a:rPr>
                    <a:t>東墨田うめぞの集会所</a:t>
                  </a:r>
                </a:p>
              </p:txBody>
            </p:sp>
          </p:grpSp>
        </p:grpSp>
        <p:grpSp>
          <p:nvGrpSpPr>
            <p:cNvPr id="67" name="グループ化 66">
              <a:extLst>
                <a:ext uri="{FF2B5EF4-FFF2-40B4-BE49-F238E27FC236}">
                  <a16:creationId xmlns:a16="http://schemas.microsoft.com/office/drawing/2014/main" id="{30252E99-BC1A-E9BE-6001-0F20839D0593}"/>
                </a:ext>
              </a:extLst>
            </p:cNvPr>
            <p:cNvGrpSpPr/>
            <p:nvPr/>
          </p:nvGrpSpPr>
          <p:grpSpPr>
            <a:xfrm>
              <a:off x="2286846" y="4292024"/>
              <a:ext cx="380082" cy="677819"/>
              <a:chOff x="2281530" y="4582060"/>
              <a:chExt cx="428588" cy="764322"/>
            </a:xfrm>
          </p:grpSpPr>
          <p:sp>
            <p:nvSpPr>
              <p:cNvPr id="113" name="円: 塗りつぶしなし 112">
                <a:extLst>
                  <a:ext uri="{FF2B5EF4-FFF2-40B4-BE49-F238E27FC236}">
                    <a16:creationId xmlns:a16="http://schemas.microsoft.com/office/drawing/2014/main" id="{99DE46F1-4302-F96E-7C9D-E446767AAA57}"/>
                  </a:ext>
                </a:extLst>
              </p:cNvPr>
              <p:cNvSpPr/>
              <p:nvPr/>
            </p:nvSpPr>
            <p:spPr>
              <a:xfrm>
                <a:off x="2281530" y="4582060"/>
                <a:ext cx="428588" cy="428588"/>
              </a:xfrm>
              <a:prstGeom prst="donut">
                <a:avLst>
                  <a:gd name="adj" fmla="val 10184"/>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black"/>
                  </a:solidFill>
                  <a:latin typeface="游ゴシック" panose="020F0502020204030204"/>
                  <a:ea typeface="游ゴシック" panose="020B0400000000000000" pitchFamily="50" charset="-128"/>
                </a:endParaRPr>
              </a:p>
            </p:txBody>
          </p:sp>
          <p:sp>
            <p:nvSpPr>
              <p:cNvPr id="114" name="フローチャート: 処理 113">
                <a:extLst>
                  <a:ext uri="{FF2B5EF4-FFF2-40B4-BE49-F238E27FC236}">
                    <a16:creationId xmlns:a16="http://schemas.microsoft.com/office/drawing/2014/main" id="{4A0A5C46-1D0D-6CD7-4D08-AE483CD950DE}"/>
                  </a:ext>
                </a:extLst>
              </p:cNvPr>
              <p:cNvSpPr/>
              <p:nvPr/>
            </p:nvSpPr>
            <p:spPr>
              <a:xfrm>
                <a:off x="2476458" y="5010648"/>
                <a:ext cx="45719" cy="290015"/>
              </a:xfrm>
              <a:prstGeom prst="flowChartProcess">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white"/>
                  </a:solidFill>
                  <a:latin typeface="游ゴシック" panose="020F0502020204030204"/>
                  <a:ea typeface="游ゴシック" panose="020B0400000000000000" pitchFamily="50" charset="-128"/>
                </a:endParaRPr>
              </a:p>
            </p:txBody>
          </p:sp>
          <p:sp>
            <p:nvSpPr>
              <p:cNvPr id="115" name="フローチャート: 処理 114">
                <a:extLst>
                  <a:ext uri="{FF2B5EF4-FFF2-40B4-BE49-F238E27FC236}">
                    <a16:creationId xmlns:a16="http://schemas.microsoft.com/office/drawing/2014/main" id="{313722B7-00D9-8C31-3F21-3E0FBCE38594}"/>
                  </a:ext>
                </a:extLst>
              </p:cNvPr>
              <p:cNvSpPr/>
              <p:nvPr/>
            </p:nvSpPr>
            <p:spPr>
              <a:xfrm rot="5400000">
                <a:off x="2490835" y="5178515"/>
                <a:ext cx="45719" cy="290015"/>
              </a:xfrm>
              <a:prstGeom prst="flowChartProcess">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white"/>
                  </a:solidFill>
                  <a:latin typeface="游ゴシック" panose="020F0502020204030204"/>
                  <a:ea typeface="游ゴシック" panose="020B0400000000000000" pitchFamily="50" charset="-128"/>
                </a:endParaRPr>
              </a:p>
            </p:txBody>
          </p:sp>
        </p:grpSp>
        <p:cxnSp>
          <p:nvCxnSpPr>
            <p:cNvPr id="68" name="直線コネクタ 67">
              <a:extLst>
                <a:ext uri="{FF2B5EF4-FFF2-40B4-BE49-F238E27FC236}">
                  <a16:creationId xmlns:a16="http://schemas.microsoft.com/office/drawing/2014/main" id="{CA9150B3-F9C4-AE1F-8D7D-5BEFFD478F0A}"/>
                </a:ext>
              </a:extLst>
            </p:cNvPr>
            <p:cNvCxnSpPr>
              <a:cxnSpLocks/>
            </p:cNvCxnSpPr>
            <p:nvPr/>
          </p:nvCxnSpPr>
          <p:spPr>
            <a:xfrm flipH="1" flipV="1">
              <a:off x="4323596" y="1249329"/>
              <a:ext cx="1033389" cy="207687"/>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73A78878-A387-96CE-E86A-B1D254515E19}"/>
                </a:ext>
              </a:extLst>
            </p:cNvPr>
            <p:cNvGrpSpPr/>
            <p:nvPr/>
          </p:nvGrpSpPr>
          <p:grpSpPr>
            <a:xfrm>
              <a:off x="9018238" y="130456"/>
              <a:ext cx="2743569" cy="2083485"/>
              <a:chOff x="3775530" y="211957"/>
              <a:chExt cx="2743569" cy="2083485"/>
            </a:xfrm>
          </p:grpSpPr>
          <p:grpSp>
            <p:nvGrpSpPr>
              <p:cNvPr id="109" name="グループ化 108">
                <a:extLst>
                  <a:ext uri="{FF2B5EF4-FFF2-40B4-BE49-F238E27FC236}">
                    <a16:creationId xmlns:a16="http://schemas.microsoft.com/office/drawing/2014/main" id="{5CEAD9B6-3C52-B649-BD11-EED2509533E1}"/>
                  </a:ext>
                </a:extLst>
              </p:cNvPr>
              <p:cNvGrpSpPr/>
              <p:nvPr/>
            </p:nvGrpSpPr>
            <p:grpSpPr>
              <a:xfrm>
                <a:off x="3775530" y="211957"/>
                <a:ext cx="2743569" cy="2047724"/>
                <a:chOff x="3874432" y="226627"/>
                <a:chExt cx="2743569" cy="2047724"/>
              </a:xfrm>
            </p:grpSpPr>
            <p:pic>
              <p:nvPicPr>
                <p:cNvPr id="111" name="図 110">
                  <a:extLst>
                    <a:ext uri="{FF2B5EF4-FFF2-40B4-BE49-F238E27FC236}">
                      <a16:creationId xmlns:a16="http://schemas.microsoft.com/office/drawing/2014/main" id="{3BC8EEAA-6AD8-E8CA-8AE1-3F1F680E600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74432" y="226627"/>
                  <a:ext cx="2743569" cy="1543258"/>
                </a:xfrm>
                <a:prstGeom prst="rect">
                  <a:avLst/>
                </a:prstGeom>
              </p:spPr>
            </p:pic>
            <p:sp>
              <p:nvSpPr>
                <p:cNvPr id="112" name="正方形/長方形 111">
                  <a:extLst>
                    <a:ext uri="{FF2B5EF4-FFF2-40B4-BE49-F238E27FC236}">
                      <a16:creationId xmlns:a16="http://schemas.microsoft.com/office/drawing/2014/main" id="{5256738C-624E-ADCA-1B01-3BA51881258F}"/>
                    </a:ext>
                  </a:extLst>
                </p:cNvPr>
                <p:cNvSpPr/>
                <p:nvPr/>
              </p:nvSpPr>
              <p:spPr>
                <a:xfrm>
                  <a:off x="3874432" y="1761807"/>
                  <a:ext cx="2743569" cy="512544"/>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grpSp>
          <p:sp>
            <p:nvSpPr>
              <p:cNvPr id="110" name="テキスト ボックス 109">
                <a:extLst>
                  <a:ext uri="{FF2B5EF4-FFF2-40B4-BE49-F238E27FC236}">
                    <a16:creationId xmlns:a16="http://schemas.microsoft.com/office/drawing/2014/main" id="{58791B82-FCAE-4A5D-1FFE-6D9E5085E402}"/>
                  </a:ext>
                </a:extLst>
              </p:cNvPr>
              <p:cNvSpPr txBox="1"/>
              <p:nvPr/>
            </p:nvSpPr>
            <p:spPr>
              <a:xfrm>
                <a:off x="4127795" y="1811079"/>
                <a:ext cx="2179636" cy="484363"/>
              </a:xfrm>
              <a:prstGeom prst="rect">
                <a:avLst/>
              </a:prstGeom>
              <a:noFill/>
            </p:spPr>
            <p:txBody>
              <a:bodyPr wrap="none" rtlCol="0">
                <a:spAutoFit/>
              </a:bodyPr>
              <a:lstStyle/>
              <a:p>
                <a:pPr defTabSz="514350"/>
                <a:r>
                  <a:rPr kumimoji="1" lang="ja-JP" altLang="en-US" sz="1125" b="1" dirty="0">
                    <a:solidFill>
                      <a:prstClr val="black"/>
                    </a:solidFill>
                    <a:latin typeface="游ゴシック" panose="020B0400000000000000" pitchFamily="50" charset="-128"/>
                    <a:ea typeface="游ゴシック" panose="020B0400000000000000" pitchFamily="50" charset="-128"/>
                  </a:rPr>
                  <a:t>⑤東墨田東公園</a:t>
                </a:r>
              </a:p>
            </p:txBody>
          </p:sp>
        </p:grpSp>
        <p:grpSp>
          <p:nvGrpSpPr>
            <p:cNvPr id="72" name="グループ化 71">
              <a:extLst>
                <a:ext uri="{FF2B5EF4-FFF2-40B4-BE49-F238E27FC236}">
                  <a16:creationId xmlns:a16="http://schemas.microsoft.com/office/drawing/2014/main" id="{75BBC0C0-398A-A25B-4165-657C78B2750B}"/>
                </a:ext>
              </a:extLst>
            </p:cNvPr>
            <p:cNvGrpSpPr/>
            <p:nvPr/>
          </p:nvGrpSpPr>
          <p:grpSpPr>
            <a:xfrm>
              <a:off x="6011912" y="118425"/>
              <a:ext cx="2969359" cy="2082588"/>
              <a:chOff x="3439177" y="359328"/>
              <a:chExt cx="2969359" cy="2082588"/>
            </a:xfrm>
          </p:grpSpPr>
          <p:sp>
            <p:nvSpPr>
              <p:cNvPr id="105" name="正方形/長方形 104">
                <a:extLst>
                  <a:ext uri="{FF2B5EF4-FFF2-40B4-BE49-F238E27FC236}">
                    <a16:creationId xmlns:a16="http://schemas.microsoft.com/office/drawing/2014/main" id="{424ADE04-139A-1A63-C0AA-DC287F5C4EFF}"/>
                  </a:ext>
                </a:extLst>
              </p:cNvPr>
              <p:cNvSpPr/>
              <p:nvPr/>
            </p:nvSpPr>
            <p:spPr>
              <a:xfrm>
                <a:off x="3548809" y="1893915"/>
                <a:ext cx="2725400" cy="512544"/>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grpSp>
            <p:nvGrpSpPr>
              <p:cNvPr id="106" name="グループ化 105">
                <a:extLst>
                  <a:ext uri="{FF2B5EF4-FFF2-40B4-BE49-F238E27FC236}">
                    <a16:creationId xmlns:a16="http://schemas.microsoft.com/office/drawing/2014/main" id="{DAB5D44F-B3B1-D603-3DD9-20DBE1B08943}"/>
                  </a:ext>
                </a:extLst>
              </p:cNvPr>
              <p:cNvGrpSpPr/>
              <p:nvPr/>
            </p:nvGrpSpPr>
            <p:grpSpPr>
              <a:xfrm>
                <a:off x="3439177" y="359328"/>
                <a:ext cx="2969359" cy="2082588"/>
                <a:chOff x="2962725" y="613102"/>
                <a:chExt cx="2969359" cy="2082588"/>
              </a:xfrm>
            </p:grpSpPr>
            <p:pic>
              <p:nvPicPr>
                <p:cNvPr id="107" name="図 106">
                  <a:extLst>
                    <a:ext uri="{FF2B5EF4-FFF2-40B4-BE49-F238E27FC236}">
                      <a16:creationId xmlns:a16="http://schemas.microsoft.com/office/drawing/2014/main" id="{C219FB71-A491-6E89-1EBC-537A4E8A8FF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066504" y="613102"/>
                  <a:ext cx="2743571" cy="1543259"/>
                </a:xfrm>
                <a:prstGeom prst="rect">
                  <a:avLst/>
                </a:prstGeom>
              </p:spPr>
            </p:pic>
            <p:sp>
              <p:nvSpPr>
                <p:cNvPr id="108" name="テキスト ボックス 107">
                  <a:extLst>
                    <a:ext uri="{FF2B5EF4-FFF2-40B4-BE49-F238E27FC236}">
                      <a16:creationId xmlns:a16="http://schemas.microsoft.com/office/drawing/2014/main" id="{245BA6E2-F893-68FB-2DF4-2F1EFA1D95AB}"/>
                    </a:ext>
                  </a:extLst>
                </p:cNvPr>
                <p:cNvSpPr txBox="1"/>
                <p:nvPr/>
              </p:nvSpPr>
              <p:spPr>
                <a:xfrm>
                  <a:off x="2962725" y="2211327"/>
                  <a:ext cx="2969359" cy="484363"/>
                </a:xfrm>
                <a:prstGeom prst="rect">
                  <a:avLst/>
                </a:prstGeom>
                <a:noFill/>
              </p:spPr>
              <p:txBody>
                <a:bodyPr wrap="none" rtlCol="0">
                  <a:spAutoFit/>
                </a:bodyPr>
                <a:lstStyle/>
                <a:p>
                  <a:pPr defTabSz="514350"/>
                  <a:r>
                    <a:rPr kumimoji="1" lang="ja-JP" altLang="en-US" sz="1125" b="1" dirty="0">
                      <a:solidFill>
                        <a:prstClr val="black"/>
                      </a:solidFill>
                      <a:latin typeface="游ゴシック" panose="020B0400000000000000" pitchFamily="50" charset="-128"/>
                      <a:ea typeface="游ゴシック" panose="020B0400000000000000" pitchFamily="50" charset="-128"/>
                    </a:rPr>
                    <a:t>④東墨田テニスコート</a:t>
                  </a:r>
                </a:p>
              </p:txBody>
            </p:sp>
          </p:grpSp>
        </p:grpSp>
        <p:grpSp>
          <p:nvGrpSpPr>
            <p:cNvPr id="73" name="グループ化 72">
              <a:extLst>
                <a:ext uri="{FF2B5EF4-FFF2-40B4-BE49-F238E27FC236}">
                  <a16:creationId xmlns:a16="http://schemas.microsoft.com/office/drawing/2014/main" id="{2F3E177E-B409-D10E-E968-8CBC1CFEF9EE}"/>
                </a:ext>
              </a:extLst>
            </p:cNvPr>
            <p:cNvGrpSpPr/>
            <p:nvPr/>
          </p:nvGrpSpPr>
          <p:grpSpPr>
            <a:xfrm>
              <a:off x="6461051" y="2296047"/>
              <a:ext cx="509580" cy="509580"/>
              <a:chOff x="2775050" y="347617"/>
              <a:chExt cx="644946" cy="644946"/>
            </a:xfrm>
          </p:grpSpPr>
          <p:sp>
            <p:nvSpPr>
              <p:cNvPr id="103" name="涙形 102">
                <a:extLst>
                  <a:ext uri="{FF2B5EF4-FFF2-40B4-BE49-F238E27FC236}">
                    <a16:creationId xmlns:a16="http://schemas.microsoft.com/office/drawing/2014/main" id="{7F5D4A6B-16AF-ACF0-414D-03F506532505}"/>
                  </a:ext>
                </a:extLst>
              </p:cNvPr>
              <p:cNvSpPr/>
              <p:nvPr/>
            </p:nvSpPr>
            <p:spPr>
              <a:xfrm rot="8100000">
                <a:off x="2775050" y="347617"/>
                <a:ext cx="644946" cy="644946"/>
              </a:xfrm>
              <a:prstGeom prst="teardrop">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104" name="円: 塗りつぶしなし 103">
                <a:extLst>
                  <a:ext uri="{FF2B5EF4-FFF2-40B4-BE49-F238E27FC236}">
                    <a16:creationId xmlns:a16="http://schemas.microsoft.com/office/drawing/2014/main" id="{7A38AC3A-5048-61F4-A61B-71EE53AA90C5}"/>
                  </a:ext>
                </a:extLst>
              </p:cNvPr>
              <p:cNvSpPr/>
              <p:nvPr/>
            </p:nvSpPr>
            <p:spPr>
              <a:xfrm>
                <a:off x="2888999" y="428625"/>
                <a:ext cx="421413" cy="421413"/>
              </a:xfrm>
              <a:prstGeom prst="donut">
                <a:avLst>
                  <a:gd name="adj" fmla="val 846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black"/>
                  </a:solidFill>
                  <a:latin typeface="游ゴシック" panose="020F0502020204030204"/>
                  <a:ea typeface="游ゴシック" panose="020B0400000000000000" pitchFamily="50" charset="-128"/>
                </a:endParaRPr>
              </a:p>
            </p:txBody>
          </p:sp>
        </p:grpSp>
        <p:sp>
          <p:nvSpPr>
            <p:cNvPr id="75" name="テキスト ボックス 74">
              <a:extLst>
                <a:ext uri="{FF2B5EF4-FFF2-40B4-BE49-F238E27FC236}">
                  <a16:creationId xmlns:a16="http://schemas.microsoft.com/office/drawing/2014/main" id="{8601715C-3BC9-238C-4184-456D4EEAA982}"/>
                </a:ext>
              </a:extLst>
            </p:cNvPr>
            <p:cNvSpPr txBox="1"/>
            <p:nvPr/>
          </p:nvSpPr>
          <p:spPr>
            <a:xfrm>
              <a:off x="3311569" y="4968493"/>
              <a:ext cx="818003" cy="800253"/>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②</a:t>
              </a:r>
            </a:p>
          </p:txBody>
        </p:sp>
        <p:sp>
          <p:nvSpPr>
            <p:cNvPr id="76" name="テキスト ボックス 75">
              <a:extLst>
                <a:ext uri="{FF2B5EF4-FFF2-40B4-BE49-F238E27FC236}">
                  <a16:creationId xmlns:a16="http://schemas.microsoft.com/office/drawing/2014/main" id="{50AE2344-9DD5-58B8-003D-0E7B95A34F40}"/>
                </a:ext>
              </a:extLst>
            </p:cNvPr>
            <p:cNvSpPr txBox="1"/>
            <p:nvPr/>
          </p:nvSpPr>
          <p:spPr>
            <a:xfrm>
              <a:off x="2187652" y="4899699"/>
              <a:ext cx="818003" cy="800253"/>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①</a:t>
              </a:r>
            </a:p>
          </p:txBody>
        </p:sp>
        <p:sp>
          <p:nvSpPr>
            <p:cNvPr id="77" name="テキスト ボックス 76">
              <a:extLst>
                <a:ext uri="{FF2B5EF4-FFF2-40B4-BE49-F238E27FC236}">
                  <a16:creationId xmlns:a16="http://schemas.microsoft.com/office/drawing/2014/main" id="{CCA382C1-F477-6DEF-F85B-F8093B27C05A}"/>
                </a:ext>
              </a:extLst>
            </p:cNvPr>
            <p:cNvSpPr txBox="1"/>
            <p:nvPr/>
          </p:nvSpPr>
          <p:spPr>
            <a:xfrm>
              <a:off x="4738771" y="2444689"/>
              <a:ext cx="818003" cy="800253"/>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③</a:t>
              </a:r>
            </a:p>
          </p:txBody>
        </p:sp>
        <p:sp>
          <p:nvSpPr>
            <p:cNvPr id="79" name="テキスト ボックス 78">
              <a:extLst>
                <a:ext uri="{FF2B5EF4-FFF2-40B4-BE49-F238E27FC236}">
                  <a16:creationId xmlns:a16="http://schemas.microsoft.com/office/drawing/2014/main" id="{C79D469D-2740-7390-E71B-F5581FDEC1E8}"/>
                </a:ext>
              </a:extLst>
            </p:cNvPr>
            <p:cNvSpPr txBox="1"/>
            <p:nvPr/>
          </p:nvSpPr>
          <p:spPr>
            <a:xfrm>
              <a:off x="5370979" y="2345942"/>
              <a:ext cx="818003" cy="800253"/>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④</a:t>
              </a:r>
            </a:p>
          </p:txBody>
        </p:sp>
        <p:sp>
          <p:nvSpPr>
            <p:cNvPr id="81" name="正方形/長方形 80">
              <a:extLst>
                <a:ext uri="{FF2B5EF4-FFF2-40B4-BE49-F238E27FC236}">
                  <a16:creationId xmlns:a16="http://schemas.microsoft.com/office/drawing/2014/main" id="{81A362F2-D508-40A4-8512-B369901D2DD4}"/>
                </a:ext>
              </a:extLst>
            </p:cNvPr>
            <p:cNvSpPr/>
            <p:nvPr/>
          </p:nvSpPr>
          <p:spPr>
            <a:xfrm>
              <a:off x="3207652" y="1619743"/>
              <a:ext cx="2711702" cy="512544"/>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r>
                <a:rPr kumimoji="1" lang="ja-JP" altLang="en-US" sz="1013" dirty="0">
                  <a:solidFill>
                    <a:prstClr val="white"/>
                  </a:solidFill>
                  <a:latin typeface="游ゴシック" panose="020F0502020204030204"/>
                  <a:ea typeface="游ゴシック" panose="020B0400000000000000" pitchFamily="50" charset="-128"/>
                </a:rPr>
                <a:t>っと</a:t>
              </a:r>
            </a:p>
          </p:txBody>
        </p:sp>
        <p:sp>
          <p:nvSpPr>
            <p:cNvPr id="82" name="テキスト ボックス 81">
              <a:extLst>
                <a:ext uri="{FF2B5EF4-FFF2-40B4-BE49-F238E27FC236}">
                  <a16:creationId xmlns:a16="http://schemas.microsoft.com/office/drawing/2014/main" id="{75EBA246-A586-A324-EBCB-3D771E193163}"/>
                </a:ext>
              </a:extLst>
            </p:cNvPr>
            <p:cNvSpPr txBox="1"/>
            <p:nvPr/>
          </p:nvSpPr>
          <p:spPr>
            <a:xfrm>
              <a:off x="3765652" y="1686582"/>
              <a:ext cx="1653152" cy="484363"/>
            </a:xfrm>
            <a:prstGeom prst="rect">
              <a:avLst/>
            </a:prstGeom>
            <a:noFill/>
          </p:spPr>
          <p:txBody>
            <a:bodyPr wrap="none" rtlCol="0">
              <a:spAutoFit/>
            </a:bodyPr>
            <a:lstStyle/>
            <a:p>
              <a:pPr defTabSz="514350"/>
              <a:r>
                <a:rPr kumimoji="1" lang="ja-JP" altLang="en-US" sz="1125" b="1" dirty="0">
                  <a:solidFill>
                    <a:prstClr val="black"/>
                  </a:solidFill>
                  <a:latin typeface="游ゴシック" panose="020B0400000000000000" pitchFamily="50" charset="-128"/>
                  <a:ea typeface="游ゴシック" panose="020B0400000000000000" pitchFamily="50" charset="-128"/>
                </a:rPr>
                <a:t>③</a:t>
              </a:r>
              <a:r>
                <a:rPr kumimoji="1" lang="ja-JP" altLang="en-US" sz="1125" b="1" dirty="0">
                  <a:solidFill>
                    <a:srgbClr val="202124"/>
                  </a:solidFill>
                  <a:latin typeface="游ゴシック" panose="020B0400000000000000" pitchFamily="50" charset="-128"/>
                  <a:ea typeface="游ゴシック" panose="020B0400000000000000" pitchFamily="50" charset="-128"/>
                </a:rPr>
                <a:t>佐川急便</a:t>
              </a:r>
              <a:endParaRPr kumimoji="1" lang="en-US" altLang="ja-JP" sz="1125" b="1" dirty="0">
                <a:solidFill>
                  <a:srgbClr val="202124"/>
                </a:solidFill>
                <a:latin typeface="游ゴシック" panose="020B0400000000000000" pitchFamily="50" charset="-128"/>
                <a:ea typeface="游ゴシック" panose="020B0400000000000000" pitchFamily="50" charset="-128"/>
              </a:endParaRPr>
            </a:p>
          </p:txBody>
        </p:sp>
        <p:sp>
          <p:nvSpPr>
            <p:cNvPr id="83" name="正方形/長方形 82">
              <a:extLst>
                <a:ext uri="{FF2B5EF4-FFF2-40B4-BE49-F238E27FC236}">
                  <a16:creationId xmlns:a16="http://schemas.microsoft.com/office/drawing/2014/main" id="{488F2B9F-CE06-836E-1CB8-F7341B1CB636}"/>
                </a:ext>
              </a:extLst>
            </p:cNvPr>
            <p:cNvSpPr/>
            <p:nvPr/>
          </p:nvSpPr>
          <p:spPr>
            <a:xfrm>
              <a:off x="266966" y="1617049"/>
              <a:ext cx="2727733" cy="512544"/>
            </a:xfrm>
            <a:prstGeom prst="rect">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85" name="テキスト ボックス 84">
              <a:extLst>
                <a:ext uri="{FF2B5EF4-FFF2-40B4-BE49-F238E27FC236}">
                  <a16:creationId xmlns:a16="http://schemas.microsoft.com/office/drawing/2014/main" id="{EC0F9F73-9ACF-9B4C-5303-0D1D2B2DB4AB}"/>
                </a:ext>
              </a:extLst>
            </p:cNvPr>
            <p:cNvSpPr txBox="1"/>
            <p:nvPr/>
          </p:nvSpPr>
          <p:spPr>
            <a:xfrm>
              <a:off x="824966" y="1683889"/>
              <a:ext cx="2171859" cy="484363"/>
            </a:xfrm>
            <a:prstGeom prst="rect">
              <a:avLst/>
            </a:prstGeom>
            <a:noFill/>
          </p:spPr>
          <p:txBody>
            <a:bodyPr wrap="square" rtlCol="0">
              <a:spAutoFit/>
            </a:bodyPr>
            <a:lstStyle/>
            <a:p>
              <a:pPr defTabSz="514350"/>
              <a:r>
                <a:rPr kumimoji="1" lang="ja-JP" altLang="en-US" sz="1125" b="1" dirty="0">
                  <a:solidFill>
                    <a:srgbClr val="202124"/>
                  </a:solidFill>
                  <a:latin typeface="游ゴシック" panose="020B0400000000000000" pitchFamily="50" charset="-128"/>
                  <a:ea typeface="游ゴシック" panose="020B0400000000000000" pitchFamily="50" charset="-128"/>
                </a:rPr>
                <a:t>②中井橋前</a:t>
              </a:r>
              <a:endParaRPr kumimoji="1" lang="en-US" altLang="ja-JP" sz="1125" b="1" dirty="0">
                <a:solidFill>
                  <a:srgbClr val="202124"/>
                </a:solidFill>
                <a:latin typeface="游ゴシック" panose="020B0400000000000000" pitchFamily="50" charset="-128"/>
                <a:ea typeface="游ゴシック" panose="020B0400000000000000" pitchFamily="50" charset="-128"/>
              </a:endParaRPr>
            </a:p>
          </p:txBody>
        </p:sp>
        <p:grpSp>
          <p:nvGrpSpPr>
            <p:cNvPr id="86" name="グループ化 85">
              <a:extLst>
                <a:ext uri="{FF2B5EF4-FFF2-40B4-BE49-F238E27FC236}">
                  <a16:creationId xmlns:a16="http://schemas.microsoft.com/office/drawing/2014/main" id="{6C9EFC1B-7765-A38F-EDF2-495DFE457E2B}"/>
                </a:ext>
              </a:extLst>
            </p:cNvPr>
            <p:cNvGrpSpPr/>
            <p:nvPr/>
          </p:nvGrpSpPr>
          <p:grpSpPr>
            <a:xfrm>
              <a:off x="8125833" y="5546741"/>
              <a:ext cx="463930" cy="463926"/>
              <a:chOff x="2775050" y="166960"/>
              <a:chExt cx="644946" cy="644946"/>
            </a:xfrm>
          </p:grpSpPr>
          <p:sp>
            <p:nvSpPr>
              <p:cNvPr id="101" name="涙形 100">
                <a:extLst>
                  <a:ext uri="{FF2B5EF4-FFF2-40B4-BE49-F238E27FC236}">
                    <a16:creationId xmlns:a16="http://schemas.microsoft.com/office/drawing/2014/main" id="{5C7342C1-6168-933D-C031-04F7E75EC662}"/>
                  </a:ext>
                </a:extLst>
              </p:cNvPr>
              <p:cNvSpPr/>
              <p:nvPr/>
            </p:nvSpPr>
            <p:spPr>
              <a:xfrm rot="8100000">
                <a:off x="2775050" y="166960"/>
                <a:ext cx="644946" cy="644946"/>
              </a:xfrm>
              <a:prstGeom prst="teardrop">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102" name="円: 塗りつぶしなし 101">
                <a:extLst>
                  <a:ext uri="{FF2B5EF4-FFF2-40B4-BE49-F238E27FC236}">
                    <a16:creationId xmlns:a16="http://schemas.microsoft.com/office/drawing/2014/main" id="{76182A7B-DC4E-E6CD-5C6C-D0E49C47333A}"/>
                  </a:ext>
                </a:extLst>
              </p:cNvPr>
              <p:cNvSpPr/>
              <p:nvPr/>
            </p:nvSpPr>
            <p:spPr>
              <a:xfrm>
                <a:off x="2888999" y="255342"/>
                <a:ext cx="421413" cy="421414"/>
              </a:xfrm>
              <a:prstGeom prst="donut">
                <a:avLst>
                  <a:gd name="adj" fmla="val 846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a:solidFill>
                    <a:prstClr val="black"/>
                  </a:solidFill>
                  <a:latin typeface="游ゴシック" panose="020F0502020204030204"/>
                  <a:ea typeface="游ゴシック" panose="020B0400000000000000" pitchFamily="50" charset="-128"/>
                </a:endParaRPr>
              </a:p>
            </p:txBody>
          </p:sp>
        </p:grpSp>
        <p:sp>
          <p:nvSpPr>
            <p:cNvPr id="87" name="テキスト ボックス 86">
              <a:extLst>
                <a:ext uri="{FF2B5EF4-FFF2-40B4-BE49-F238E27FC236}">
                  <a16:creationId xmlns:a16="http://schemas.microsoft.com/office/drawing/2014/main" id="{A87FB444-857F-F41C-C18F-88AEC33CBADE}"/>
                </a:ext>
              </a:extLst>
            </p:cNvPr>
            <p:cNvSpPr txBox="1"/>
            <p:nvPr/>
          </p:nvSpPr>
          <p:spPr>
            <a:xfrm>
              <a:off x="5898536" y="2358019"/>
              <a:ext cx="818003" cy="800253"/>
            </a:xfrm>
            <a:prstGeom prst="rect">
              <a:avLst/>
            </a:prstGeom>
            <a:noFill/>
          </p:spPr>
          <p:txBody>
            <a:bodyPr wrap="square" rtlCol="0">
              <a:spAutoFit/>
            </a:bodyPr>
            <a:lstStyle/>
            <a:p>
              <a:pPr defTabSz="514350"/>
              <a:r>
                <a:rPr kumimoji="1" lang="ja-JP" altLang="en-US" sz="2250" b="1" dirty="0">
                  <a:solidFill>
                    <a:srgbClr val="FF0000"/>
                  </a:solidFill>
                  <a:latin typeface="HGPｺﾞｼｯｸE" panose="020B0900000000000000" pitchFamily="50" charset="-128"/>
                  <a:ea typeface="HGPｺﾞｼｯｸE" panose="020B0900000000000000" pitchFamily="50" charset="-128"/>
                </a:rPr>
                <a:t>⑤</a:t>
              </a:r>
            </a:p>
          </p:txBody>
        </p:sp>
        <p:sp>
          <p:nvSpPr>
            <p:cNvPr id="88" name="テキスト ボックス 87">
              <a:extLst>
                <a:ext uri="{FF2B5EF4-FFF2-40B4-BE49-F238E27FC236}">
                  <a16:creationId xmlns:a16="http://schemas.microsoft.com/office/drawing/2014/main" id="{066937CB-84B4-7E5B-E9DE-527DCA30F48B}"/>
                </a:ext>
              </a:extLst>
            </p:cNvPr>
            <p:cNvSpPr txBox="1"/>
            <p:nvPr/>
          </p:nvSpPr>
          <p:spPr>
            <a:xfrm>
              <a:off x="3976769" y="5094862"/>
              <a:ext cx="1047699" cy="452891"/>
            </a:xfrm>
            <a:prstGeom prst="rect">
              <a:avLst/>
            </a:prstGeom>
            <a:noFill/>
          </p:spPr>
          <p:txBody>
            <a:bodyPr wrap="none" rtlCol="0">
              <a:spAutoFit/>
            </a:bodyPr>
            <a:lstStyle/>
            <a:p>
              <a:pPr defTabSz="514350"/>
              <a:r>
                <a:rPr kumimoji="1" lang="ja-JP" altLang="en-US" sz="1013" b="1" dirty="0">
                  <a:solidFill>
                    <a:prstClr val="black"/>
                  </a:solidFill>
                  <a:latin typeface="游ゴシック" panose="020F0502020204030204"/>
                  <a:ea typeface="游ゴシック" panose="020B0400000000000000" pitchFamily="50" charset="-128"/>
                </a:rPr>
                <a:t>中井橋</a:t>
              </a:r>
            </a:p>
          </p:txBody>
        </p:sp>
        <p:cxnSp>
          <p:nvCxnSpPr>
            <p:cNvPr id="89" name="直線矢印コネクタ 88">
              <a:extLst>
                <a:ext uri="{FF2B5EF4-FFF2-40B4-BE49-F238E27FC236}">
                  <a16:creationId xmlns:a16="http://schemas.microsoft.com/office/drawing/2014/main" id="{A39778DB-16E1-37AA-0DE8-78C2B1E0BF4B}"/>
                </a:ext>
              </a:extLst>
            </p:cNvPr>
            <p:cNvCxnSpPr>
              <a:cxnSpLocks/>
              <a:stCxn id="55" idx="3"/>
            </p:cNvCxnSpPr>
            <p:nvPr/>
          </p:nvCxnSpPr>
          <p:spPr>
            <a:xfrm>
              <a:off x="2128209" y="4542041"/>
              <a:ext cx="207029" cy="345646"/>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1" name="直線矢印コネクタ 90">
              <a:extLst>
                <a:ext uri="{FF2B5EF4-FFF2-40B4-BE49-F238E27FC236}">
                  <a16:creationId xmlns:a16="http://schemas.microsoft.com/office/drawing/2014/main" id="{800DC54F-55BA-6C7F-A732-9ED10F0E98F7}"/>
                </a:ext>
              </a:extLst>
            </p:cNvPr>
            <p:cNvCxnSpPr>
              <a:cxnSpLocks/>
            </p:cNvCxnSpPr>
            <p:nvPr/>
          </p:nvCxnSpPr>
          <p:spPr>
            <a:xfrm>
              <a:off x="1758462" y="2138289"/>
              <a:ext cx="1758461" cy="2658794"/>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1C07E55F-C0D2-EAE1-7EE7-98DB5E0BCD72}"/>
                </a:ext>
              </a:extLst>
            </p:cNvPr>
            <p:cNvCxnSpPr>
              <a:cxnSpLocks/>
              <a:stCxn id="81" idx="2"/>
            </p:cNvCxnSpPr>
            <p:nvPr/>
          </p:nvCxnSpPr>
          <p:spPr>
            <a:xfrm>
              <a:off x="4563503" y="2132287"/>
              <a:ext cx="430528" cy="385830"/>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4" name="直線矢印コネクタ 93">
              <a:extLst>
                <a:ext uri="{FF2B5EF4-FFF2-40B4-BE49-F238E27FC236}">
                  <a16:creationId xmlns:a16="http://schemas.microsoft.com/office/drawing/2014/main" id="{7FAFD5E5-413A-46D9-D6A2-FBF397C5C07B}"/>
                </a:ext>
              </a:extLst>
            </p:cNvPr>
            <p:cNvCxnSpPr>
              <a:cxnSpLocks/>
            </p:cNvCxnSpPr>
            <p:nvPr/>
          </p:nvCxnSpPr>
          <p:spPr>
            <a:xfrm flipH="1">
              <a:off x="5725551" y="2208628"/>
              <a:ext cx="1561514" cy="239150"/>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7C42EF86-2E22-5EF6-0BE1-927CFE7ED458}"/>
                </a:ext>
              </a:extLst>
            </p:cNvPr>
            <p:cNvCxnSpPr>
              <a:cxnSpLocks/>
            </p:cNvCxnSpPr>
            <p:nvPr/>
          </p:nvCxnSpPr>
          <p:spPr>
            <a:xfrm flipH="1">
              <a:off x="6428935" y="2220352"/>
              <a:ext cx="3936610" cy="269630"/>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96" name="四角形: 角を丸くする 95">
              <a:extLst>
                <a:ext uri="{FF2B5EF4-FFF2-40B4-BE49-F238E27FC236}">
                  <a16:creationId xmlns:a16="http://schemas.microsoft.com/office/drawing/2014/main" id="{D6228755-5CB3-02FB-CC5E-D6C4831D476C}"/>
                </a:ext>
              </a:extLst>
            </p:cNvPr>
            <p:cNvSpPr/>
            <p:nvPr/>
          </p:nvSpPr>
          <p:spPr>
            <a:xfrm>
              <a:off x="4177101" y="4248445"/>
              <a:ext cx="3715921" cy="70539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97" name="テキスト ボックス 96">
              <a:extLst>
                <a:ext uri="{FF2B5EF4-FFF2-40B4-BE49-F238E27FC236}">
                  <a16:creationId xmlns:a16="http://schemas.microsoft.com/office/drawing/2014/main" id="{6691D7CF-95D0-2A00-B7B3-5DE48C4706CA}"/>
                </a:ext>
              </a:extLst>
            </p:cNvPr>
            <p:cNvSpPr txBox="1"/>
            <p:nvPr/>
          </p:nvSpPr>
          <p:spPr>
            <a:xfrm>
              <a:off x="2620108" y="3122832"/>
              <a:ext cx="1770148" cy="673897"/>
            </a:xfrm>
            <a:prstGeom prst="rect">
              <a:avLst/>
            </a:prstGeom>
            <a:noFill/>
          </p:spPr>
          <p:txBody>
            <a:bodyPr wrap="none" rtlCol="0">
              <a:spAutoFit/>
            </a:bodyPr>
            <a:lstStyle/>
            <a:p>
              <a:pPr defTabSz="514350"/>
              <a:r>
                <a:rPr kumimoji="1" lang="ja-JP" altLang="en-US" sz="1350" b="1" dirty="0">
                  <a:solidFill>
                    <a:prstClr val="black"/>
                  </a:solidFill>
                  <a:latin typeface="游ゴシック" panose="020F0502020204030204"/>
                  <a:ea typeface="游ゴシック" panose="020B0400000000000000" pitchFamily="50" charset="-128"/>
                </a:rPr>
                <a:t>徒歩</a:t>
              </a:r>
              <a:r>
                <a:rPr kumimoji="1" lang="en-US" altLang="ja-JP" b="1" dirty="0">
                  <a:solidFill>
                    <a:prstClr val="black"/>
                  </a:solidFill>
                  <a:latin typeface="游ゴシック" panose="020F0502020204030204"/>
                  <a:ea typeface="游ゴシック" panose="020B0400000000000000" pitchFamily="50" charset="-128"/>
                </a:rPr>
                <a:t>13</a:t>
              </a:r>
              <a:r>
                <a:rPr kumimoji="1" lang="ja-JP" altLang="en-US" sz="1350" b="1" dirty="0">
                  <a:solidFill>
                    <a:prstClr val="black"/>
                  </a:solidFill>
                  <a:latin typeface="游ゴシック" panose="020F0502020204030204"/>
                  <a:ea typeface="游ゴシック" panose="020B0400000000000000" pitchFamily="50" charset="-128"/>
                </a:rPr>
                <a:t>分</a:t>
              </a:r>
            </a:p>
          </p:txBody>
        </p:sp>
        <p:sp>
          <p:nvSpPr>
            <p:cNvPr id="98" name="四角形: 角を丸くする 97">
              <a:extLst>
                <a:ext uri="{FF2B5EF4-FFF2-40B4-BE49-F238E27FC236}">
                  <a16:creationId xmlns:a16="http://schemas.microsoft.com/office/drawing/2014/main" id="{A4D2FEBD-9771-6237-ECFF-F6B56094EB99}"/>
                </a:ext>
              </a:extLst>
            </p:cNvPr>
            <p:cNvSpPr/>
            <p:nvPr/>
          </p:nvSpPr>
          <p:spPr>
            <a:xfrm>
              <a:off x="6759193" y="2843610"/>
              <a:ext cx="2371745" cy="61779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14350"/>
              <a:endParaRPr kumimoji="1" lang="ja-JP" altLang="en-US" sz="1013" dirty="0">
                <a:solidFill>
                  <a:prstClr val="white"/>
                </a:solidFill>
                <a:latin typeface="游ゴシック" panose="020F0502020204030204"/>
                <a:ea typeface="游ゴシック" panose="020B0400000000000000" pitchFamily="50" charset="-128"/>
              </a:endParaRPr>
            </a:p>
          </p:txBody>
        </p:sp>
        <p:sp>
          <p:nvSpPr>
            <p:cNvPr id="99" name="テキスト ボックス 98">
              <a:extLst>
                <a:ext uri="{FF2B5EF4-FFF2-40B4-BE49-F238E27FC236}">
                  <a16:creationId xmlns:a16="http://schemas.microsoft.com/office/drawing/2014/main" id="{A6C8E4B7-15ED-F6F9-52AC-45D28633BCF1}"/>
                </a:ext>
              </a:extLst>
            </p:cNvPr>
            <p:cNvSpPr txBox="1"/>
            <p:nvPr/>
          </p:nvSpPr>
          <p:spPr>
            <a:xfrm>
              <a:off x="4051769" y="4291764"/>
              <a:ext cx="3918126" cy="737309"/>
            </a:xfrm>
            <a:prstGeom prst="rect">
              <a:avLst/>
            </a:prstGeom>
            <a:noFill/>
          </p:spPr>
          <p:txBody>
            <a:bodyPr wrap="square" rtlCol="0">
              <a:spAutoFit/>
            </a:bodyPr>
            <a:lstStyle/>
            <a:p>
              <a:pPr defTabSz="514350"/>
              <a:r>
                <a:rPr kumimoji="1" lang="ja-JP" altLang="en-US" sz="1013" dirty="0">
                  <a:solidFill>
                    <a:prstClr val="black"/>
                  </a:solidFill>
                  <a:latin typeface="游ゴシック" panose="020F0502020204030204"/>
                  <a:ea typeface="游ゴシック" panose="020B0400000000000000" pitchFamily="50" charset="-128"/>
                </a:rPr>
                <a:t>バスを降りて中井橋が見えたら渡らず、川沿いにずっと進みます。</a:t>
              </a:r>
              <a:endParaRPr kumimoji="1" lang="en-US" altLang="ja-JP" sz="1013" dirty="0">
                <a:solidFill>
                  <a:prstClr val="black"/>
                </a:solidFill>
                <a:latin typeface="游ゴシック" panose="020F0502020204030204"/>
                <a:ea typeface="游ゴシック" panose="020B0400000000000000" pitchFamily="50" charset="-128"/>
              </a:endParaRPr>
            </a:p>
          </p:txBody>
        </p:sp>
        <p:sp>
          <p:nvSpPr>
            <p:cNvPr id="100" name="テキスト ボックス 99">
              <a:extLst>
                <a:ext uri="{FF2B5EF4-FFF2-40B4-BE49-F238E27FC236}">
                  <a16:creationId xmlns:a16="http://schemas.microsoft.com/office/drawing/2014/main" id="{C1E4283C-C953-0E0C-2FCF-40BA1B0D5DF5}"/>
                </a:ext>
              </a:extLst>
            </p:cNvPr>
            <p:cNvSpPr txBox="1"/>
            <p:nvPr/>
          </p:nvSpPr>
          <p:spPr>
            <a:xfrm>
              <a:off x="6709742" y="2820351"/>
              <a:ext cx="2483784" cy="1021726"/>
            </a:xfrm>
            <a:prstGeom prst="rect">
              <a:avLst/>
            </a:prstGeom>
            <a:noFill/>
          </p:spPr>
          <p:txBody>
            <a:bodyPr wrap="square" rtlCol="0">
              <a:spAutoFit/>
            </a:bodyPr>
            <a:lstStyle/>
            <a:p>
              <a:pPr defTabSz="514350"/>
              <a:r>
                <a:rPr kumimoji="1" lang="ja-JP" altLang="en-US" sz="1013" dirty="0">
                  <a:solidFill>
                    <a:prstClr val="black"/>
                  </a:solidFill>
                  <a:latin typeface="游ゴシック" panose="020F0502020204030204"/>
                  <a:ea typeface="游ゴシック" panose="020B0400000000000000" pitchFamily="50" charset="-128"/>
                </a:rPr>
                <a:t>東墨田東公園を左に曲がると着きます。</a:t>
              </a:r>
              <a:endParaRPr kumimoji="1" lang="en-US" altLang="ja-JP" sz="1013" dirty="0">
                <a:solidFill>
                  <a:prstClr val="black"/>
                </a:solidFill>
                <a:latin typeface="游ゴシック" panose="020F0502020204030204"/>
                <a:ea typeface="游ゴシック" panose="020B0400000000000000" pitchFamily="50" charset="-128"/>
              </a:endParaRPr>
            </a:p>
            <a:p>
              <a:pPr defTabSz="514350"/>
              <a:endParaRPr kumimoji="1" lang="ja-JP" altLang="en-US" sz="1013" dirty="0">
                <a:solidFill>
                  <a:prstClr val="black"/>
                </a:solidFill>
                <a:latin typeface="游ゴシック" panose="020F0502020204030204"/>
                <a:ea typeface="游ゴシック" panose="020B0400000000000000" pitchFamily="50" charset="-128"/>
              </a:endParaRPr>
            </a:p>
          </p:txBody>
        </p:sp>
      </p:grpSp>
      <p:grpSp>
        <p:nvGrpSpPr>
          <p:cNvPr id="149" name="グループ化 148">
            <a:extLst>
              <a:ext uri="{FF2B5EF4-FFF2-40B4-BE49-F238E27FC236}">
                <a16:creationId xmlns:a16="http://schemas.microsoft.com/office/drawing/2014/main" id="{A9E2B24F-B66B-6105-D53D-ED3D40AE7529}"/>
              </a:ext>
            </a:extLst>
          </p:cNvPr>
          <p:cNvGrpSpPr/>
          <p:nvPr/>
        </p:nvGrpSpPr>
        <p:grpSpPr>
          <a:xfrm>
            <a:off x="184361" y="4330757"/>
            <a:ext cx="6445199" cy="421334"/>
            <a:chOff x="253793" y="4085417"/>
            <a:chExt cx="6445199" cy="421334"/>
          </a:xfrm>
        </p:grpSpPr>
        <p:sp>
          <p:nvSpPr>
            <p:cNvPr id="147" name="テキスト ボックス 146">
              <a:extLst>
                <a:ext uri="{FF2B5EF4-FFF2-40B4-BE49-F238E27FC236}">
                  <a16:creationId xmlns:a16="http://schemas.microsoft.com/office/drawing/2014/main" id="{4F178367-3E2F-7C34-FE45-8DA6120FAB70}"/>
                </a:ext>
              </a:extLst>
            </p:cNvPr>
            <p:cNvSpPr txBox="1"/>
            <p:nvPr/>
          </p:nvSpPr>
          <p:spPr>
            <a:xfrm>
              <a:off x="253793" y="4085417"/>
              <a:ext cx="4296369" cy="421334"/>
            </a:xfrm>
            <a:prstGeom prst="rect">
              <a:avLst/>
            </a:prstGeom>
            <a:noFill/>
          </p:spPr>
          <p:txBody>
            <a:bodyPr wrap="none" rtlCol="0">
              <a:spAutoFit/>
            </a:bodyPr>
            <a:lstStyle/>
            <a:p>
              <a:pPr defTabSz="514350"/>
              <a:r>
                <a:rPr kumimoji="1" lang="ja-JP" altLang="en-US" sz="2138" b="1" dirty="0">
                  <a:solidFill>
                    <a:prstClr val="black"/>
                  </a:solidFill>
                  <a:latin typeface="游ゴシック" panose="020F0502020204030204"/>
                  <a:ea typeface="游ゴシック" panose="020B0400000000000000" pitchFamily="50" charset="-128"/>
                </a:rPr>
                <a:t>東墨田うめぞの集会所への行き方</a:t>
              </a:r>
            </a:p>
          </p:txBody>
        </p:sp>
        <p:sp>
          <p:nvSpPr>
            <p:cNvPr id="148" name="テキスト ボックス 147">
              <a:extLst>
                <a:ext uri="{FF2B5EF4-FFF2-40B4-BE49-F238E27FC236}">
                  <a16:creationId xmlns:a16="http://schemas.microsoft.com/office/drawing/2014/main" id="{3EA397CF-4496-3821-A74F-660D9B259518}"/>
                </a:ext>
              </a:extLst>
            </p:cNvPr>
            <p:cNvSpPr txBox="1"/>
            <p:nvPr/>
          </p:nvSpPr>
          <p:spPr>
            <a:xfrm>
              <a:off x="4438504" y="4100611"/>
              <a:ext cx="2260488" cy="404085"/>
            </a:xfrm>
            <a:prstGeom prst="rect">
              <a:avLst/>
            </a:prstGeom>
            <a:noFill/>
          </p:spPr>
          <p:txBody>
            <a:bodyPr wrap="square">
              <a:spAutoFit/>
            </a:bodyPr>
            <a:lstStyle/>
            <a:p>
              <a:pPr defTabSz="514350"/>
              <a:r>
                <a:rPr kumimoji="1" lang="ja-JP" altLang="en-US" sz="1013" dirty="0">
                  <a:solidFill>
                    <a:prstClr val="black"/>
                  </a:solidFill>
                  <a:latin typeface="游ゴシック" panose="020F0502020204030204"/>
                  <a:ea typeface="游ゴシック" panose="020B0400000000000000" pitchFamily="50" charset="-128"/>
                </a:rPr>
                <a:t>〒131-0042 </a:t>
              </a:r>
              <a:endParaRPr kumimoji="1" lang="en-US" altLang="ja-JP" sz="1013" dirty="0">
                <a:solidFill>
                  <a:prstClr val="black"/>
                </a:solidFill>
                <a:latin typeface="游ゴシック" panose="020F0502020204030204"/>
                <a:ea typeface="游ゴシック" panose="020B0400000000000000" pitchFamily="50" charset="-128"/>
              </a:endParaRPr>
            </a:p>
            <a:p>
              <a:pPr defTabSz="514350"/>
              <a:r>
                <a:rPr kumimoji="1" lang="ja-JP" altLang="en-US" sz="1013" dirty="0">
                  <a:solidFill>
                    <a:prstClr val="black"/>
                  </a:solidFill>
                  <a:latin typeface="游ゴシック" panose="020F0502020204030204"/>
                  <a:ea typeface="游ゴシック" panose="020B0400000000000000" pitchFamily="50" charset="-128"/>
                </a:rPr>
                <a:t>東京都墨田区東墨田３丁目１９−１</a:t>
              </a:r>
            </a:p>
          </p:txBody>
        </p:sp>
      </p:grpSp>
      <p:sp>
        <p:nvSpPr>
          <p:cNvPr id="29" name="正方形/長方形 28">
            <a:extLst>
              <a:ext uri="{FF2B5EF4-FFF2-40B4-BE49-F238E27FC236}">
                <a16:creationId xmlns:a16="http://schemas.microsoft.com/office/drawing/2014/main" id="{F3A71618-2976-67DA-FEC2-807DD889DD1E}"/>
              </a:ext>
            </a:extLst>
          </p:cNvPr>
          <p:cNvSpPr/>
          <p:nvPr/>
        </p:nvSpPr>
        <p:spPr>
          <a:xfrm>
            <a:off x="16328" y="8709465"/>
            <a:ext cx="6858000" cy="151459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9CCD81AF-FFEE-6FBC-73C4-3692A710F443}"/>
              </a:ext>
            </a:extLst>
          </p:cNvPr>
          <p:cNvSpPr txBox="1"/>
          <p:nvPr/>
        </p:nvSpPr>
        <p:spPr>
          <a:xfrm>
            <a:off x="49999" y="9029949"/>
            <a:ext cx="6858000" cy="1015663"/>
          </a:xfrm>
          <a:prstGeom prst="rect">
            <a:avLst/>
          </a:prstGeom>
          <a:noFill/>
        </p:spPr>
        <p:txBody>
          <a:bodyPr wrap="square" rtlCol="0">
            <a:spAutoFit/>
          </a:bodyPr>
          <a:lstStyle/>
          <a:p>
            <a:pPr algn="ctr"/>
            <a:r>
              <a:rPr lang="ja-JP" altLang="en-US" b="1" u="sng" dirty="0">
                <a:latin typeface="メイリオ" panose="020B0604030504040204" pitchFamily="50" charset="-128"/>
                <a:ea typeface="メイリオ" panose="020B0604030504040204" pitchFamily="50" charset="-128"/>
              </a:rPr>
              <a:t>墨田区高齢者福祉センター立花ゆうゆう館</a:t>
            </a:r>
            <a:endParaRPr lang="en-US" altLang="ja-JP" b="1" u="sng"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所在地　　　　：〒</a:t>
            </a:r>
            <a:r>
              <a:rPr lang="en-US" altLang="ja-JP" sz="1400" b="1" dirty="0">
                <a:latin typeface="メイリオ" panose="020B0604030504040204" pitchFamily="50" charset="-128"/>
                <a:ea typeface="メイリオ" panose="020B0604030504040204" pitchFamily="50" charset="-128"/>
              </a:rPr>
              <a:t>131-0043</a:t>
            </a:r>
            <a:r>
              <a:rPr lang="ja-JP" altLang="en-US" sz="1400" b="1" dirty="0">
                <a:latin typeface="メイリオ" panose="020B0604030504040204" pitchFamily="50" charset="-128"/>
                <a:ea typeface="メイリオ" panose="020B0604030504040204" pitchFamily="50" charset="-128"/>
              </a:rPr>
              <a:t> 東京都墨田区立花</a:t>
            </a:r>
            <a:r>
              <a:rPr lang="en-US" altLang="ja-JP" sz="1400" b="1" dirty="0">
                <a:latin typeface="メイリオ" panose="020B0604030504040204" pitchFamily="50" charset="-128"/>
                <a:ea typeface="メイリオ" panose="020B0604030504040204" pitchFamily="50" charset="-128"/>
              </a:rPr>
              <a:t>6-8-1-102</a:t>
            </a:r>
          </a:p>
          <a:p>
            <a:r>
              <a:rPr lang="ja-JP" altLang="en-US" sz="1400" b="1" dirty="0">
                <a:latin typeface="メイリオ" panose="020B0604030504040204" pitchFamily="50" charset="-128"/>
                <a:ea typeface="メイリオ" panose="020B0604030504040204" pitchFamily="50" charset="-128"/>
              </a:rPr>
              <a:t>　電話番号　　   ：</a:t>
            </a:r>
            <a:r>
              <a:rPr lang="en-US" altLang="ja-JP" sz="1400" b="1" dirty="0">
                <a:latin typeface="メイリオ" panose="020B0604030504040204" pitchFamily="50" charset="-128"/>
                <a:ea typeface="メイリオ" panose="020B0604030504040204" pitchFamily="50" charset="-128"/>
              </a:rPr>
              <a:t>03‐3613‐3911</a:t>
            </a:r>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FAX</a:t>
            </a:r>
            <a:r>
              <a:rPr lang="ja-JP" altLang="en-US" sz="1400" b="1" dirty="0">
                <a:latin typeface="メイリオ" panose="020B0604030504040204" pitchFamily="50" charset="-128"/>
                <a:ea typeface="メイリオ" panose="020B0604030504040204" pitchFamily="50" charset="-128"/>
              </a:rPr>
              <a:t>番号　　：</a:t>
            </a:r>
            <a:r>
              <a:rPr lang="en-US" altLang="ja-JP" sz="1400" b="1" dirty="0">
                <a:latin typeface="メイリオ" panose="020B0604030504040204" pitchFamily="50" charset="-128"/>
                <a:ea typeface="メイリオ" panose="020B0604030504040204" pitchFamily="50" charset="-128"/>
              </a:rPr>
              <a:t>03-3613-3906</a:t>
            </a:r>
          </a:p>
          <a:p>
            <a:r>
              <a:rPr lang="ja-JP" altLang="en-US" sz="1400" b="1" dirty="0">
                <a:latin typeface="メイリオ" panose="020B0604030504040204" pitchFamily="50" charset="-128"/>
                <a:ea typeface="メイリオ" panose="020B0604030504040204" pitchFamily="50" charset="-128"/>
              </a:rPr>
              <a:t>　メールアドレス：</a:t>
            </a:r>
            <a:r>
              <a:rPr lang="en-US" altLang="ja-JP" sz="1400" b="1" dirty="0">
                <a:latin typeface="メイリオ" panose="020B0604030504040204" pitchFamily="50" charset="-128"/>
                <a:ea typeface="メイリオ" panose="020B0604030504040204" pitchFamily="50" charset="-128"/>
                <a:hlinkClick r:id="rId12"/>
              </a:rPr>
              <a:t>yuyu-tachibana@foryou.or.jp</a:t>
            </a:r>
            <a:endParaRPr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252423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105099</TotalTime>
  <Words>1545</Words>
  <Application>Microsoft Office PowerPoint</Application>
  <PresentationFormat>ユーザー設定</PresentationFormat>
  <Paragraphs>254</Paragraphs>
  <Slides>4</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Google Sans</vt:lpstr>
      <vt:lpstr>HGPｺﾞｼｯｸE</vt:lpstr>
      <vt:lpstr>HGP創英角ｺﾞｼｯｸUB</vt:lpstr>
      <vt:lpstr>HG創英角ｺﾞｼｯｸUB</vt:lpstr>
      <vt:lpstr>Meiryo UI</vt:lpstr>
      <vt:lpstr>メイリオ</vt:lpstr>
      <vt:lpstr>游ゴシック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kame-d102</dc:creator>
  <cp:lastModifiedBy>tachibana-101</cp:lastModifiedBy>
  <cp:revision>8995</cp:revision>
  <cp:lastPrinted>2024-11-30T04:03:18Z</cp:lastPrinted>
  <dcterms:created xsi:type="dcterms:W3CDTF">2017-02-04T07:18:56Z</dcterms:created>
  <dcterms:modified xsi:type="dcterms:W3CDTF">2024-12-03T01:59:08Z</dcterms:modified>
</cp:coreProperties>
</file>