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15444788" cy="1069181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8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ya-021" initials="m0" lastIdx="1" clrIdx="0">
    <p:extLst>
      <p:ext uri="{19B8F6BF-5375-455C-9EA6-DF929625EA0E}">
        <p15:presenceInfo xmlns:p15="http://schemas.microsoft.com/office/powerpoint/2012/main" userId="miya-0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12" autoAdjust="0"/>
    <p:restoredTop sz="94660"/>
  </p:normalViewPr>
  <p:slideViewPr>
    <p:cSldViewPr snapToGrid="0">
      <p:cViewPr varScale="1">
        <p:scale>
          <a:sx n="47" d="100"/>
          <a:sy n="47" d="100"/>
        </p:scale>
        <p:origin x="1476" y="36"/>
      </p:cViewPr>
      <p:guideLst>
        <p:guide orient="horz" pos="3368"/>
        <p:guide pos="4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5220" cy="338143"/>
          </a:xfrm>
          <a:prstGeom prst="rect">
            <a:avLst/>
          </a:prstGeom>
        </p:spPr>
        <p:txBody>
          <a:bodyPr vert="horz" lIns="62820" tIns="31410" rIns="62820" bIns="31410" rtlCol="0"/>
          <a:lstStyle>
            <a:lvl1pPr algn="l">
              <a:defRPr sz="800"/>
            </a:lvl1pPr>
          </a:lstStyle>
          <a:p>
            <a:endParaRPr kumimoji="1" lang="ja-JP" altLang="en-US"/>
          </a:p>
        </p:txBody>
      </p:sp>
      <p:sp>
        <p:nvSpPr>
          <p:cNvPr id="3" name="日付プレースホルダー 2"/>
          <p:cNvSpPr>
            <a:spLocks noGrp="1"/>
          </p:cNvSpPr>
          <p:nvPr>
            <p:ph type="dt" idx="1"/>
          </p:nvPr>
        </p:nvSpPr>
        <p:spPr>
          <a:xfrm>
            <a:off x="5588902" y="1"/>
            <a:ext cx="4275220" cy="338143"/>
          </a:xfrm>
          <a:prstGeom prst="rect">
            <a:avLst/>
          </a:prstGeom>
        </p:spPr>
        <p:txBody>
          <a:bodyPr vert="horz" lIns="62820" tIns="31410" rIns="62820" bIns="31410" rtlCol="0"/>
          <a:lstStyle>
            <a:lvl1pPr algn="r">
              <a:defRPr sz="800"/>
            </a:lvl1pPr>
          </a:lstStyle>
          <a:p>
            <a:fld id="{5D503E87-441C-4AF5-BC66-F65A66A1A1EB}" type="datetimeFigureOut">
              <a:rPr kumimoji="1" lang="ja-JP" altLang="en-US" smtClean="0"/>
              <a:t>2023/10/23</a:t>
            </a:fld>
            <a:endParaRPr kumimoji="1" lang="ja-JP" altLang="en-US"/>
          </a:p>
        </p:txBody>
      </p:sp>
      <p:sp>
        <p:nvSpPr>
          <p:cNvPr id="4" name="スライド イメージ プレースホルダー 3"/>
          <p:cNvSpPr>
            <a:spLocks noGrp="1" noRot="1" noChangeAspect="1"/>
          </p:cNvSpPr>
          <p:nvPr>
            <p:ph type="sldImg" idx="2"/>
          </p:nvPr>
        </p:nvSpPr>
        <p:spPr>
          <a:xfrm>
            <a:off x="3290888" y="841375"/>
            <a:ext cx="3284537" cy="2273300"/>
          </a:xfrm>
          <a:prstGeom prst="rect">
            <a:avLst/>
          </a:prstGeom>
          <a:noFill/>
          <a:ln w="12700">
            <a:solidFill>
              <a:prstClr val="black"/>
            </a:solidFill>
          </a:ln>
        </p:spPr>
        <p:txBody>
          <a:bodyPr vert="horz" lIns="62820" tIns="31410" rIns="62820" bIns="31410" rtlCol="0" anchor="ctr"/>
          <a:lstStyle/>
          <a:p>
            <a:endParaRPr lang="ja-JP" altLang="en-US"/>
          </a:p>
        </p:txBody>
      </p:sp>
      <p:sp>
        <p:nvSpPr>
          <p:cNvPr id="5" name="ノート プレースホルダー 4"/>
          <p:cNvSpPr>
            <a:spLocks noGrp="1"/>
          </p:cNvSpPr>
          <p:nvPr>
            <p:ph type="body" sz="quarter" idx="3"/>
          </p:nvPr>
        </p:nvSpPr>
        <p:spPr>
          <a:xfrm>
            <a:off x="987179" y="3241621"/>
            <a:ext cx="7893050" cy="2652037"/>
          </a:xfrm>
          <a:prstGeom prst="rect">
            <a:avLst/>
          </a:prstGeom>
        </p:spPr>
        <p:txBody>
          <a:bodyPr vert="horz" lIns="62820" tIns="31410" rIns="62820" bIns="314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1"/>
            <a:ext cx="4275220" cy="338143"/>
          </a:xfrm>
          <a:prstGeom prst="rect">
            <a:avLst/>
          </a:prstGeom>
        </p:spPr>
        <p:txBody>
          <a:bodyPr vert="horz" lIns="62820" tIns="31410" rIns="62820" bIns="31410"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588902" y="6397621"/>
            <a:ext cx="4275220" cy="338143"/>
          </a:xfrm>
          <a:prstGeom prst="rect">
            <a:avLst/>
          </a:prstGeom>
        </p:spPr>
        <p:txBody>
          <a:bodyPr vert="horz" lIns="62820" tIns="31410" rIns="62820" bIns="31410" rtlCol="0" anchor="b"/>
          <a:lstStyle>
            <a:lvl1pPr algn="r">
              <a:defRPr sz="800"/>
            </a:lvl1pPr>
          </a:lstStyle>
          <a:p>
            <a:fld id="{5365A9D7-DF97-4047-BCE2-905A5267F3E0}" type="slidenum">
              <a:rPr kumimoji="1" lang="ja-JP" altLang="en-US" smtClean="0"/>
              <a:t>‹#›</a:t>
            </a:fld>
            <a:endParaRPr kumimoji="1" lang="ja-JP" altLang="en-US"/>
          </a:p>
        </p:txBody>
      </p:sp>
    </p:spTree>
    <p:extLst>
      <p:ext uri="{BB962C8B-B14F-4D97-AF65-F5344CB8AC3E}">
        <p14:creationId xmlns:p14="http://schemas.microsoft.com/office/powerpoint/2010/main" val="2427354667"/>
      </p:ext>
    </p:extLst>
  </p:cSld>
  <p:clrMap bg1="lt1" tx1="dk1" bg2="lt2" tx2="dk2" accent1="accent1" accent2="accent2" accent3="accent3" accent4="accent4" accent5="accent5" accent6="accent6" hlink="hlink" folHlink="folHlink"/>
  <p:notesStyle>
    <a:lvl1pPr marL="0" algn="l" defTabSz="1059183" rtl="0" eaLnBrk="1" latinLnBrk="0" hangingPunct="1">
      <a:defRPr kumimoji="1" sz="1390" kern="1200">
        <a:solidFill>
          <a:schemeClr val="tx1"/>
        </a:solidFill>
        <a:latin typeface="+mn-lt"/>
        <a:ea typeface="+mn-ea"/>
        <a:cs typeface="+mn-cs"/>
      </a:defRPr>
    </a:lvl1pPr>
    <a:lvl2pPr marL="529592" algn="l" defTabSz="1059183" rtl="0" eaLnBrk="1" latinLnBrk="0" hangingPunct="1">
      <a:defRPr kumimoji="1" sz="1390" kern="1200">
        <a:solidFill>
          <a:schemeClr val="tx1"/>
        </a:solidFill>
        <a:latin typeface="+mn-lt"/>
        <a:ea typeface="+mn-ea"/>
        <a:cs typeface="+mn-cs"/>
      </a:defRPr>
    </a:lvl2pPr>
    <a:lvl3pPr marL="1059183" algn="l" defTabSz="1059183" rtl="0" eaLnBrk="1" latinLnBrk="0" hangingPunct="1">
      <a:defRPr kumimoji="1" sz="1390" kern="1200">
        <a:solidFill>
          <a:schemeClr val="tx1"/>
        </a:solidFill>
        <a:latin typeface="+mn-lt"/>
        <a:ea typeface="+mn-ea"/>
        <a:cs typeface="+mn-cs"/>
      </a:defRPr>
    </a:lvl3pPr>
    <a:lvl4pPr marL="1588775" algn="l" defTabSz="1059183" rtl="0" eaLnBrk="1" latinLnBrk="0" hangingPunct="1">
      <a:defRPr kumimoji="1" sz="1390" kern="1200">
        <a:solidFill>
          <a:schemeClr val="tx1"/>
        </a:solidFill>
        <a:latin typeface="+mn-lt"/>
        <a:ea typeface="+mn-ea"/>
        <a:cs typeface="+mn-cs"/>
      </a:defRPr>
    </a:lvl4pPr>
    <a:lvl5pPr marL="2118367" algn="l" defTabSz="1059183" rtl="0" eaLnBrk="1" latinLnBrk="0" hangingPunct="1">
      <a:defRPr kumimoji="1" sz="1390" kern="1200">
        <a:solidFill>
          <a:schemeClr val="tx1"/>
        </a:solidFill>
        <a:latin typeface="+mn-lt"/>
        <a:ea typeface="+mn-ea"/>
        <a:cs typeface="+mn-cs"/>
      </a:defRPr>
    </a:lvl5pPr>
    <a:lvl6pPr marL="2647958" algn="l" defTabSz="1059183" rtl="0" eaLnBrk="1" latinLnBrk="0" hangingPunct="1">
      <a:defRPr kumimoji="1" sz="1390" kern="1200">
        <a:solidFill>
          <a:schemeClr val="tx1"/>
        </a:solidFill>
        <a:latin typeface="+mn-lt"/>
        <a:ea typeface="+mn-ea"/>
        <a:cs typeface="+mn-cs"/>
      </a:defRPr>
    </a:lvl6pPr>
    <a:lvl7pPr marL="3177550" algn="l" defTabSz="1059183" rtl="0" eaLnBrk="1" latinLnBrk="0" hangingPunct="1">
      <a:defRPr kumimoji="1" sz="1390" kern="1200">
        <a:solidFill>
          <a:schemeClr val="tx1"/>
        </a:solidFill>
        <a:latin typeface="+mn-lt"/>
        <a:ea typeface="+mn-ea"/>
        <a:cs typeface="+mn-cs"/>
      </a:defRPr>
    </a:lvl7pPr>
    <a:lvl8pPr marL="3707142" algn="l" defTabSz="1059183" rtl="0" eaLnBrk="1" latinLnBrk="0" hangingPunct="1">
      <a:defRPr kumimoji="1" sz="1390" kern="1200">
        <a:solidFill>
          <a:schemeClr val="tx1"/>
        </a:solidFill>
        <a:latin typeface="+mn-lt"/>
        <a:ea typeface="+mn-ea"/>
        <a:cs typeface="+mn-cs"/>
      </a:defRPr>
    </a:lvl8pPr>
    <a:lvl9pPr marL="4236733" algn="l" defTabSz="1059183" rtl="0" eaLnBrk="1" latinLnBrk="0" hangingPunct="1">
      <a:defRPr kumimoji="1" sz="13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8359" y="1749795"/>
            <a:ext cx="13128070"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930599" y="5615678"/>
            <a:ext cx="11583591"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408481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18750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52677" y="569240"/>
            <a:ext cx="3330282"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1830" y="569240"/>
            <a:ext cx="9797787"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232855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16370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53786" y="2665532"/>
            <a:ext cx="13321130"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53786" y="7155103"/>
            <a:ext cx="13321130"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4327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1829" y="2846200"/>
            <a:ext cx="6564035"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924" y="2846200"/>
            <a:ext cx="6564035"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352663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63841" y="569242"/>
            <a:ext cx="1332113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3843" y="2620980"/>
            <a:ext cx="6533868"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63843" y="3905482"/>
            <a:ext cx="6533868"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925" y="2620980"/>
            <a:ext cx="6566047"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818925" y="3905482"/>
            <a:ext cx="65660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01657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4011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2986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63841" y="712788"/>
            <a:ext cx="4981346"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566047" y="1539425"/>
            <a:ext cx="7818924"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63841" y="3207544"/>
            <a:ext cx="4981346"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91683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63841" y="712788"/>
            <a:ext cx="4981346"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66047" y="1539425"/>
            <a:ext cx="7818924"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63841" y="3207544"/>
            <a:ext cx="4981346"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FD4062-ACF2-4EFE-B9AA-A698CC508379}" type="datetimeFigureOut">
              <a:rPr kumimoji="1" lang="ja-JP" altLang="en-US" smtClean="0"/>
              <a:t>2023/10/23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136973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829" y="569242"/>
            <a:ext cx="1332113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1829" y="2846200"/>
            <a:ext cx="1332113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1829" y="9909729"/>
            <a:ext cx="3475077"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FD4062-ACF2-4EFE-B9AA-A698CC508379}" type="datetimeFigureOut">
              <a:rPr kumimoji="1" lang="ja-JP" altLang="en-US" smtClean="0"/>
              <a:t>2023/10/23</a:t>
            </a:fld>
            <a:endParaRPr kumimoji="1" lang="ja-JP" altLang="en-US"/>
          </a:p>
        </p:txBody>
      </p:sp>
      <p:sp>
        <p:nvSpPr>
          <p:cNvPr id="5" name="Footer Placeholder 4"/>
          <p:cNvSpPr>
            <a:spLocks noGrp="1"/>
          </p:cNvSpPr>
          <p:nvPr>
            <p:ph type="ftr" sz="quarter" idx="3"/>
          </p:nvPr>
        </p:nvSpPr>
        <p:spPr>
          <a:xfrm>
            <a:off x="5116086" y="9909729"/>
            <a:ext cx="5212616"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907882" y="9909729"/>
            <a:ext cx="3475077"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E1C22E7A-966D-4DB0-9DC4-7610903A786E}" type="slidenum">
              <a:rPr kumimoji="1" lang="ja-JP" altLang="en-US" smtClean="0"/>
              <a:t>‹#›</a:t>
            </a:fld>
            <a:endParaRPr kumimoji="1" lang="ja-JP" altLang="en-US"/>
          </a:p>
        </p:txBody>
      </p:sp>
    </p:spTree>
    <p:extLst>
      <p:ext uri="{BB962C8B-B14F-4D97-AF65-F5344CB8AC3E}">
        <p14:creationId xmlns:p14="http://schemas.microsoft.com/office/powerpoint/2010/main" val="455511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package" Target="../embeddings/Microsoft_Excel_Worksheet.xlsx"/><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image" Target="../media/image9.emf"/><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package" Target="../embeddings/Microsoft_Excel_Worksheet1.xlsx"/><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emf"/><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package" Target="../embeddings/Microsoft_Excel_Worksheet2.xlsx"/><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対角を丸める 11">
            <a:extLst>
              <a:ext uri="{FF2B5EF4-FFF2-40B4-BE49-F238E27FC236}">
                <a16:creationId xmlns:a16="http://schemas.microsoft.com/office/drawing/2014/main" id="{351D3463-1815-417F-8F12-582EC0B2EB4E}"/>
              </a:ext>
            </a:extLst>
          </p:cNvPr>
          <p:cNvSpPr/>
          <p:nvPr/>
        </p:nvSpPr>
        <p:spPr>
          <a:xfrm>
            <a:off x="734425" y="2743199"/>
            <a:ext cx="5754896" cy="3968489"/>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4A12FEB5-0B23-4EC6-8D71-85E7496C30DE}"/>
              </a:ext>
            </a:extLst>
          </p:cNvPr>
          <p:cNvPicPr>
            <a:picLocks noChangeAspect="1"/>
          </p:cNvPicPr>
          <p:nvPr/>
        </p:nvPicPr>
        <p:blipFill rotWithShape="1">
          <a:blip r:embed="rId2"/>
          <a:srcRect b="32388"/>
          <a:stretch/>
        </p:blipFill>
        <p:spPr>
          <a:xfrm rot="16200000">
            <a:off x="979553" y="3201305"/>
            <a:ext cx="2804920" cy="2120079"/>
          </a:xfrm>
          <a:prstGeom prst="rect">
            <a:avLst/>
          </a:prstGeom>
        </p:spPr>
      </p:pic>
      <p:sp>
        <p:nvSpPr>
          <p:cNvPr id="6" name="テキスト ボックス 5"/>
          <p:cNvSpPr txBox="1"/>
          <p:nvPr/>
        </p:nvSpPr>
        <p:spPr>
          <a:xfrm flipH="1">
            <a:off x="7956054" y="2126293"/>
            <a:ext cx="7524559" cy="1723549"/>
          </a:xfrm>
          <a:prstGeom prst="rect">
            <a:avLst/>
          </a:prstGeom>
          <a:noFill/>
        </p:spPr>
        <p:txBody>
          <a:bodyPr wrap="square" rtlCol="0">
            <a:spAutoFit/>
          </a:bodyPr>
          <a:lstStyle/>
          <a:p>
            <a:pPr algn="ctr"/>
            <a:r>
              <a:rPr lang="ja-JP" altLang="en-US" sz="4400" b="1" dirty="0">
                <a:effectLst>
                  <a:outerShdw blurRad="38100" dist="38100" dir="2700000" algn="tl">
                    <a:srgbClr val="000000">
                      <a:alpha val="43137"/>
                    </a:srgbClr>
                  </a:outerShdw>
                </a:effectLst>
                <a:latin typeface="+mj-ea"/>
                <a:ea typeface="+mj-ea"/>
              </a:rPr>
              <a:t>デイホーム高円寺北</a:t>
            </a:r>
            <a:endParaRPr lang="en-US" altLang="ja-JP" sz="4400" b="1" dirty="0">
              <a:effectLst>
                <a:outerShdw blurRad="38100" dist="38100" dir="2700000" algn="tl">
                  <a:srgbClr val="000000">
                    <a:alpha val="43137"/>
                  </a:srgbClr>
                </a:outerShdw>
              </a:effectLst>
              <a:latin typeface="+mj-ea"/>
              <a:ea typeface="+mj-ea"/>
            </a:endParaRPr>
          </a:p>
          <a:p>
            <a:pPr algn="ctr"/>
            <a:r>
              <a:rPr lang="ja-JP" altLang="en-US" sz="4400" b="1" dirty="0">
                <a:effectLst>
                  <a:outerShdw blurRad="38100" dist="38100" dir="2700000" algn="tl">
                    <a:srgbClr val="000000">
                      <a:alpha val="43137"/>
                    </a:srgbClr>
                  </a:outerShdw>
                </a:effectLst>
                <a:latin typeface="+mj-ea"/>
                <a:ea typeface="+mj-ea"/>
              </a:rPr>
              <a:t>ふれあいの家</a:t>
            </a:r>
            <a:endParaRPr lang="en-US" altLang="ja-JP" sz="2000" b="1" dirty="0"/>
          </a:p>
          <a:p>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1447" y="1032806"/>
            <a:ext cx="2525817" cy="659080"/>
          </a:xfrm>
          <a:prstGeom prst="rect">
            <a:avLst/>
          </a:prstGeom>
        </p:spPr>
      </p:pic>
      <p:sp>
        <p:nvSpPr>
          <p:cNvPr id="17" name="Text Box 85"/>
          <p:cNvSpPr txBox="1">
            <a:spLocks noChangeArrowheads="1"/>
          </p:cNvSpPr>
          <p:nvPr/>
        </p:nvSpPr>
        <p:spPr bwMode="auto">
          <a:xfrm>
            <a:off x="737344" y="7703744"/>
            <a:ext cx="792570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ja-JP" altLang="en-US" b="1" dirty="0">
                <a:latin typeface="+mn-ea"/>
                <a:cs typeface="HG丸ｺﾞｼｯｸM-PRO" panose="020F0600000000000000" pitchFamily="50" charset="-128"/>
              </a:rPr>
              <a:t>社会福祉法人奉優会</a:t>
            </a:r>
            <a:endParaRPr lang="en-US" altLang="ja-JP" b="1" dirty="0">
              <a:latin typeface="+mn-ea"/>
              <a:cs typeface="HG丸ｺﾞｼｯｸM-PRO" panose="020F0600000000000000" pitchFamily="50" charset="-128"/>
            </a:endParaRPr>
          </a:p>
          <a:p>
            <a:r>
              <a:rPr lang="ja-JP" altLang="en-US" b="1" dirty="0">
                <a:latin typeface="+mn-ea"/>
                <a:cs typeface="HG丸ｺﾞｼｯｸM-PRO" panose="020F0600000000000000" pitchFamily="50" charset="-128"/>
              </a:rPr>
              <a:t>デイホーム高円寺北ふれあいの家</a:t>
            </a:r>
            <a:endParaRPr lang="en-US" altLang="ja-JP" b="1" dirty="0">
              <a:latin typeface="+mn-ea"/>
              <a:cs typeface="HG丸ｺﾞｼｯｸM-PRO" panose="020F0600000000000000" pitchFamily="50" charset="-128"/>
            </a:endParaRPr>
          </a:p>
          <a:p>
            <a:endParaRPr lang="en-US" altLang="ja-JP" b="1" dirty="0">
              <a:latin typeface="+mn-ea"/>
              <a:cs typeface="HG丸ｺﾞｼｯｸM-PRO" panose="020F0600000000000000" pitchFamily="50" charset="-128"/>
            </a:endParaRPr>
          </a:p>
          <a:p>
            <a:r>
              <a:rPr lang="en-US" altLang="ja-JP" sz="1400" dirty="0">
                <a:latin typeface="+mn-ea"/>
                <a:cs typeface="メイリオ" panose="020B0604030504040204" pitchFamily="50" charset="-128"/>
              </a:rPr>
              <a:t>【</a:t>
            </a:r>
            <a:r>
              <a:rPr lang="ja-JP" altLang="en-US" sz="1400" dirty="0">
                <a:latin typeface="+mn-ea"/>
                <a:cs typeface="メイリオ" panose="020B0604030504040204" pitchFamily="50" charset="-128"/>
              </a:rPr>
              <a:t>所在地</a:t>
            </a:r>
            <a:r>
              <a:rPr lang="en-US" altLang="ja-JP" sz="1400" dirty="0">
                <a:latin typeface="+mn-ea"/>
                <a:cs typeface="メイリオ" panose="020B0604030504040204" pitchFamily="50" charset="-128"/>
              </a:rPr>
              <a:t>】</a:t>
            </a:r>
          </a:p>
          <a:p>
            <a:r>
              <a:rPr lang="ja-JP" altLang="en-US" sz="1400" dirty="0">
                <a:latin typeface="+mn-ea"/>
                <a:cs typeface="メイリオ" panose="020B0604030504040204" pitchFamily="50" charset="-128"/>
              </a:rPr>
              <a:t>〒</a:t>
            </a:r>
            <a:r>
              <a:rPr lang="en-US" altLang="zh-TW" sz="1400" b="0" i="0" dirty="0">
                <a:solidFill>
                  <a:srgbClr val="2C2C2C"/>
                </a:solidFill>
                <a:effectLst/>
                <a:latin typeface="minmoji"/>
              </a:rPr>
              <a:t>166-0002</a:t>
            </a:r>
            <a:br>
              <a:rPr lang="zh-TW" altLang="en-US" sz="1400" dirty="0"/>
            </a:br>
            <a:r>
              <a:rPr lang="zh-TW" altLang="en-US" sz="1400" b="0" i="0" dirty="0">
                <a:solidFill>
                  <a:srgbClr val="2C2C2C"/>
                </a:solidFill>
                <a:effectLst/>
                <a:latin typeface="minmoji"/>
              </a:rPr>
              <a:t>東京都杉並区高円寺北</a:t>
            </a:r>
            <a:r>
              <a:rPr lang="en-US" altLang="zh-TW" sz="1400" b="0" i="0" dirty="0">
                <a:solidFill>
                  <a:srgbClr val="2C2C2C"/>
                </a:solidFill>
                <a:effectLst/>
                <a:latin typeface="minmoji"/>
              </a:rPr>
              <a:t>3-20-8</a:t>
            </a:r>
          </a:p>
          <a:p>
            <a:r>
              <a:rPr lang="en-US" altLang="ja-JP" sz="1400" dirty="0">
                <a:latin typeface="+mn-ea"/>
                <a:cs typeface="HG丸ｺﾞｼｯｸM-PRO" panose="020F0600000000000000" pitchFamily="50" charset="-128"/>
              </a:rPr>
              <a:t>【</a:t>
            </a:r>
            <a:r>
              <a:rPr lang="ja-JP" altLang="en-US" sz="1400" dirty="0">
                <a:latin typeface="+mn-ea"/>
                <a:cs typeface="HG丸ｺﾞｼｯｸM-PRO" panose="020F0600000000000000" pitchFamily="50" charset="-128"/>
              </a:rPr>
              <a:t>お問い合わせ</a:t>
            </a:r>
            <a:r>
              <a:rPr lang="en-US" altLang="ja-JP" sz="1400" dirty="0">
                <a:latin typeface="+mn-ea"/>
                <a:cs typeface="HG丸ｺﾞｼｯｸM-PRO" panose="020F0600000000000000" pitchFamily="50" charset="-128"/>
              </a:rPr>
              <a:t>】</a:t>
            </a:r>
          </a:p>
          <a:p>
            <a:r>
              <a:rPr lang="en-US" altLang="ja-JP" sz="1400" dirty="0">
                <a:latin typeface="+mn-ea"/>
                <a:cs typeface="HG丸ｺﾞｼｯｸM-PRO" panose="020F0600000000000000" pitchFamily="50" charset="-128"/>
              </a:rPr>
              <a:t>Tel</a:t>
            </a:r>
            <a:r>
              <a:rPr lang="ja-JP" altLang="en-US" sz="1400" dirty="0">
                <a:latin typeface="+mn-ea"/>
                <a:cs typeface="HG丸ｺﾞｼｯｸM-PRO" panose="020F0600000000000000" pitchFamily="50" charset="-128"/>
              </a:rPr>
              <a:t>　</a:t>
            </a:r>
            <a:r>
              <a:rPr lang="en-US" altLang="ja-JP" sz="1400" b="0" i="0" dirty="0">
                <a:solidFill>
                  <a:srgbClr val="2C2C2C"/>
                </a:solidFill>
                <a:effectLst/>
                <a:latin typeface="minmoji"/>
              </a:rPr>
              <a:t>03-3330-4903</a:t>
            </a:r>
            <a:r>
              <a:rPr lang="ja-JP" altLang="en-US" sz="1400" dirty="0">
                <a:latin typeface="+mn-ea"/>
                <a:cs typeface="HG丸ｺﾞｼｯｸM-PRO" panose="020F0600000000000000" pitchFamily="50" charset="-128"/>
              </a:rPr>
              <a:t>　</a:t>
            </a:r>
            <a:r>
              <a:rPr lang="en-US" altLang="ja-JP" sz="1400" dirty="0">
                <a:latin typeface="+mn-ea"/>
                <a:cs typeface="HG丸ｺﾞｼｯｸM-PRO" panose="020F0600000000000000" pitchFamily="50" charset="-128"/>
              </a:rPr>
              <a:t>Fax</a:t>
            </a:r>
            <a:r>
              <a:rPr lang="ja-JP" altLang="en-US" sz="1400" dirty="0">
                <a:latin typeface="+mn-ea"/>
                <a:cs typeface="HG丸ｺﾞｼｯｸM-PRO" panose="020F0600000000000000" pitchFamily="50" charset="-128"/>
              </a:rPr>
              <a:t>　</a:t>
            </a:r>
            <a:r>
              <a:rPr lang="en-US" altLang="ja-JP" sz="1400" b="0" i="0" dirty="0">
                <a:solidFill>
                  <a:srgbClr val="2C2C2C"/>
                </a:solidFill>
                <a:effectLst/>
                <a:latin typeface="minmoji"/>
              </a:rPr>
              <a:t>03-3330-8726</a:t>
            </a:r>
            <a:endParaRPr lang="en-US" altLang="ja-JP" sz="1400" dirty="0">
              <a:latin typeface="+mn-ea"/>
              <a:cs typeface="HG丸ｺﾞｼｯｸM-PRO" panose="020F0600000000000000" pitchFamily="50" charset="-128"/>
            </a:endParaRPr>
          </a:p>
          <a:p>
            <a:r>
              <a:rPr lang="en-US" altLang="ja-JP" sz="1400" dirty="0">
                <a:latin typeface="+mn-ea"/>
                <a:cs typeface="HG丸ｺﾞｼｯｸM-PRO" panose="020F0600000000000000" pitchFamily="50" charset="-128"/>
              </a:rPr>
              <a:t>Mail</a:t>
            </a:r>
            <a:r>
              <a:rPr lang="ja-JP" altLang="en-US" sz="1400" dirty="0">
                <a:latin typeface="+mn-ea"/>
                <a:cs typeface="HG丸ｺﾞｼｯｸM-PRO" panose="020F0600000000000000" pitchFamily="50" charset="-128"/>
              </a:rPr>
              <a:t>　</a:t>
            </a:r>
            <a:r>
              <a:rPr lang="en-US" altLang="ja-JP" sz="1400" b="0" i="0" dirty="0">
                <a:solidFill>
                  <a:srgbClr val="2C2C2C"/>
                </a:solidFill>
                <a:effectLst/>
                <a:latin typeface="minmoji"/>
              </a:rPr>
              <a:t>kouenjikita-day@foryou.or.jp</a:t>
            </a:r>
          </a:p>
          <a:p>
            <a:r>
              <a:rPr lang="en-US" altLang="ja-JP" sz="1400" dirty="0">
                <a:latin typeface="+mn-ea"/>
                <a:cs typeface="HG丸ｺﾞｼｯｸM-PRO" panose="020F0600000000000000" pitchFamily="50" charset="-128"/>
              </a:rPr>
              <a:t>https://www.foryou.or.jp/facility/kouenji/w025/</a:t>
            </a:r>
          </a:p>
          <a:p>
            <a:endParaRPr lang="en-US" altLang="ja-JP" dirty="0">
              <a:latin typeface="+mn-ea"/>
              <a:cs typeface="HG丸ｺﾞｼｯｸM-PRO" panose="020F0600000000000000" pitchFamily="50" charset="-128"/>
            </a:endParaRPr>
          </a:p>
          <a:p>
            <a:endParaRPr lang="en-US" altLang="ja-JP" sz="2400" dirty="0">
              <a:latin typeface="+mn-ea"/>
              <a:cs typeface="HG丸ｺﾞｼｯｸM-PRO" panose="020F0600000000000000" pitchFamily="50" charset="-128"/>
            </a:endParaRPr>
          </a:p>
          <a:p>
            <a:endParaRPr lang="en-US" altLang="ja-JP" sz="2400" dirty="0">
              <a:latin typeface="+mn-ea"/>
              <a:cs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9124E4DA-A5DA-4799-9F28-F71B1D8B1E38}"/>
              </a:ext>
            </a:extLst>
          </p:cNvPr>
          <p:cNvSpPr txBox="1"/>
          <p:nvPr/>
        </p:nvSpPr>
        <p:spPr>
          <a:xfrm>
            <a:off x="10889520" y="3825355"/>
            <a:ext cx="3184311" cy="369332"/>
          </a:xfrm>
          <a:prstGeom prst="rect">
            <a:avLst/>
          </a:prstGeom>
          <a:noFill/>
        </p:spPr>
        <p:txBody>
          <a:bodyPr wrap="square" rtlCol="0">
            <a:spAutoFit/>
          </a:bodyPr>
          <a:lstStyle/>
          <a:p>
            <a:r>
              <a:rPr kumimoji="1" lang="ja-JP" altLang="en-US" b="1" dirty="0"/>
              <a:t>　ご利用案内　</a:t>
            </a:r>
          </a:p>
        </p:txBody>
      </p:sp>
      <p:sp>
        <p:nvSpPr>
          <p:cNvPr id="3" name="テキスト ボックス 2">
            <a:extLst>
              <a:ext uri="{FF2B5EF4-FFF2-40B4-BE49-F238E27FC236}">
                <a16:creationId xmlns:a16="http://schemas.microsoft.com/office/drawing/2014/main" id="{C1DDF597-A073-4FFF-A1BB-C637590958F1}"/>
              </a:ext>
            </a:extLst>
          </p:cNvPr>
          <p:cNvSpPr txBox="1"/>
          <p:nvPr/>
        </p:nvSpPr>
        <p:spPr>
          <a:xfrm>
            <a:off x="767659" y="10158984"/>
            <a:ext cx="7105297" cy="369332"/>
          </a:xfrm>
          <a:prstGeom prst="rect">
            <a:avLst/>
          </a:prstGeom>
          <a:noFill/>
        </p:spPr>
        <p:txBody>
          <a:bodyPr wrap="square" rtlCol="0">
            <a:spAutoFit/>
          </a:bodyPr>
          <a:lstStyle/>
          <a:p>
            <a:r>
              <a:rPr kumimoji="1" lang="ja-JP" altLang="en-US" sz="1050" dirty="0"/>
              <a:t>スマートフォンをお使いの方はこちらをご利用ください　　　　　</a:t>
            </a:r>
            <a:r>
              <a:rPr kumimoji="1" lang="ja-JP" altLang="en-US" dirty="0"/>
              <a:t>⇒</a:t>
            </a:r>
          </a:p>
        </p:txBody>
      </p:sp>
      <p:sp>
        <p:nvSpPr>
          <p:cNvPr id="4" name="テキスト ボックス 3">
            <a:extLst>
              <a:ext uri="{FF2B5EF4-FFF2-40B4-BE49-F238E27FC236}">
                <a16:creationId xmlns:a16="http://schemas.microsoft.com/office/drawing/2014/main" id="{6F816250-BEDC-4E91-B2F7-1C8873CBD842}"/>
              </a:ext>
            </a:extLst>
          </p:cNvPr>
          <p:cNvSpPr txBox="1"/>
          <p:nvPr/>
        </p:nvSpPr>
        <p:spPr>
          <a:xfrm>
            <a:off x="734425" y="650133"/>
            <a:ext cx="6328485" cy="1600438"/>
          </a:xfrm>
          <a:prstGeom prst="rect">
            <a:avLst/>
          </a:prstGeom>
          <a:noFill/>
        </p:spPr>
        <p:txBody>
          <a:bodyPr wrap="square" rtlCol="0">
            <a:spAutoFit/>
          </a:bodyPr>
          <a:lstStyle/>
          <a:p>
            <a:pPr defTabSz="914400" eaLnBrk="0" fontAlgn="base" hangingPunct="0">
              <a:spcBef>
                <a:spcPct val="0"/>
              </a:spcBef>
              <a:spcAft>
                <a:spcPct val="0"/>
              </a:spcAft>
            </a:pPr>
            <a:endParaRPr lang="en-US" altLang="ja-JP" sz="1400" dirty="0">
              <a:latin typeface="+mn-ea"/>
              <a:cs typeface="メイリオ" panose="020B0604030504040204" pitchFamily="50" charset="-128"/>
            </a:endParaRPr>
          </a:p>
          <a:p>
            <a:pPr defTabSz="914400" eaLnBrk="0" fontAlgn="base" hangingPunct="0">
              <a:spcBef>
                <a:spcPct val="0"/>
              </a:spcBef>
              <a:spcAft>
                <a:spcPct val="0"/>
              </a:spcAft>
            </a:pPr>
            <a:r>
              <a:rPr lang="en-US" altLang="ja-JP" sz="1400" dirty="0">
                <a:latin typeface="+mn-ea"/>
                <a:cs typeface="メイリオ" panose="020B0604030504040204" pitchFamily="50" charset="-128"/>
              </a:rPr>
              <a:t>【</a:t>
            </a:r>
            <a:r>
              <a:rPr lang="ja-JP" altLang="en-US" sz="1400" dirty="0">
                <a:latin typeface="+mn-ea"/>
                <a:cs typeface="メイリオ" panose="020B0604030504040204" pitchFamily="50" charset="-128"/>
              </a:rPr>
              <a:t>交通・アクセス</a:t>
            </a:r>
            <a:r>
              <a:rPr lang="en-US" altLang="ja-JP" sz="1400" dirty="0">
                <a:latin typeface="+mn-ea"/>
                <a:cs typeface="メイリオ" panose="020B0604030504040204" pitchFamily="50" charset="-128"/>
              </a:rPr>
              <a:t>】</a:t>
            </a:r>
          </a:p>
          <a:p>
            <a:pPr defTabSz="914400" eaLnBrk="0" fontAlgn="base" hangingPunct="0">
              <a:spcBef>
                <a:spcPct val="0"/>
              </a:spcBef>
              <a:spcAft>
                <a:spcPct val="0"/>
              </a:spcAft>
            </a:pPr>
            <a:r>
              <a:rPr lang="ja-JP" altLang="en-US" sz="1400" dirty="0">
                <a:latin typeface="+mn-ea"/>
                <a:cs typeface="メイリオ" panose="020B0604030504040204" pitchFamily="50" charset="-128"/>
              </a:rPr>
              <a:t>電車の場合</a:t>
            </a:r>
            <a:endParaRPr lang="en-US" altLang="ja-JP" sz="1400" dirty="0">
              <a:latin typeface="+mn-ea"/>
              <a:cs typeface="メイリオ" panose="020B0604030504040204" pitchFamily="50" charset="-128"/>
            </a:endParaRPr>
          </a:p>
          <a:p>
            <a:pPr defTabSz="914400" eaLnBrk="0" fontAlgn="base" hangingPunct="0">
              <a:spcBef>
                <a:spcPct val="0"/>
              </a:spcBef>
              <a:spcAft>
                <a:spcPct val="0"/>
              </a:spcAft>
            </a:pPr>
            <a:r>
              <a:rPr lang="ja-JP" altLang="en-US" sz="1400" dirty="0">
                <a:latin typeface="+mn-ea"/>
                <a:cs typeface="メイリオ" panose="020B0604030504040204" pitchFamily="50" charset="-128"/>
              </a:rPr>
              <a:t>○中央・総武線「高円寺」駅徒歩</a:t>
            </a:r>
            <a:r>
              <a:rPr lang="en-US" altLang="ja-JP" sz="1400" dirty="0">
                <a:latin typeface="+mn-ea"/>
                <a:cs typeface="メイリオ" panose="020B0604030504040204" pitchFamily="50" charset="-128"/>
              </a:rPr>
              <a:t>5</a:t>
            </a:r>
            <a:r>
              <a:rPr lang="ja-JP" altLang="en-US" sz="1400" dirty="0">
                <a:latin typeface="+mn-ea"/>
                <a:cs typeface="メイリオ" panose="020B0604030504040204" pitchFamily="50" charset="-128"/>
              </a:rPr>
              <a:t>分</a:t>
            </a:r>
            <a:endParaRPr lang="ja-JP" altLang="ja-JP" sz="1400" dirty="0">
              <a:latin typeface="+mn-ea"/>
            </a:endParaRPr>
          </a:p>
          <a:p>
            <a:pPr defTabSz="914400" eaLnBrk="0" fontAlgn="base" hangingPunct="0">
              <a:spcBef>
                <a:spcPct val="0"/>
              </a:spcBef>
              <a:spcAft>
                <a:spcPct val="0"/>
              </a:spcAft>
            </a:pPr>
            <a:endParaRPr lang="en-US" altLang="ja-JP" sz="1400" dirty="0">
              <a:latin typeface="+mn-ea"/>
              <a:cs typeface="メイリオ" panose="020B0604030504040204" pitchFamily="50" charset="-128"/>
            </a:endParaRPr>
          </a:p>
          <a:p>
            <a:pPr defTabSz="914400" eaLnBrk="0" fontAlgn="base" hangingPunct="0">
              <a:spcBef>
                <a:spcPct val="0"/>
              </a:spcBef>
              <a:spcAft>
                <a:spcPct val="0"/>
              </a:spcAft>
            </a:pPr>
            <a:r>
              <a:rPr lang="ja-JP" altLang="en-US" sz="1400" dirty="0">
                <a:latin typeface="+mn-ea"/>
                <a:cs typeface="メイリオ" panose="020B0604030504040204" pitchFamily="50" charset="-128"/>
              </a:rPr>
              <a:t>バスの場合</a:t>
            </a:r>
            <a:endParaRPr lang="en-US" altLang="ja-JP" sz="1400" dirty="0">
              <a:latin typeface="+mn-ea"/>
              <a:cs typeface="メイリオ" panose="020B0604030504040204" pitchFamily="50" charset="-128"/>
            </a:endParaRPr>
          </a:p>
          <a:p>
            <a:pPr defTabSz="914400" eaLnBrk="0" fontAlgn="base" hangingPunct="0">
              <a:spcBef>
                <a:spcPct val="0"/>
              </a:spcBef>
              <a:spcAft>
                <a:spcPct val="0"/>
              </a:spcAft>
            </a:pPr>
            <a:r>
              <a:rPr lang="ja-JP" altLang="en-US" sz="1400" dirty="0">
                <a:latin typeface="+mn-ea"/>
                <a:cs typeface="メイリオ" panose="020B0604030504040204" pitchFamily="50" charset="-128"/>
              </a:rPr>
              <a:t>○</a:t>
            </a:r>
            <a:r>
              <a:rPr lang="ja-JP" altLang="en-US" sz="1400" b="0" i="0" dirty="0">
                <a:solidFill>
                  <a:srgbClr val="2C2C2C"/>
                </a:solidFill>
                <a:effectLst/>
                <a:latin typeface="minmoji"/>
              </a:rPr>
              <a:t>高円寺駅</a:t>
            </a:r>
            <a:r>
              <a:rPr lang="en-US" altLang="ja-JP" sz="1400" b="0" i="0" dirty="0">
                <a:solidFill>
                  <a:srgbClr val="2C2C2C"/>
                </a:solidFill>
                <a:effectLst/>
                <a:latin typeface="minmoji"/>
              </a:rPr>
              <a:t>(</a:t>
            </a:r>
            <a:r>
              <a:rPr lang="ja-JP" altLang="en-US" sz="1400" b="0" i="0" dirty="0">
                <a:solidFill>
                  <a:srgbClr val="2C2C2C"/>
                </a:solidFill>
                <a:effectLst/>
                <a:latin typeface="minmoji"/>
              </a:rPr>
              <a:t>北口・南口）</a:t>
            </a:r>
            <a:endParaRPr kumimoji="1" lang="ja-JP" altLang="en-US" dirty="0"/>
          </a:p>
        </p:txBody>
      </p:sp>
      <p:pic>
        <p:nvPicPr>
          <p:cNvPr id="15" name="図 14">
            <a:extLst>
              <a:ext uri="{FF2B5EF4-FFF2-40B4-BE49-F238E27FC236}">
                <a16:creationId xmlns:a16="http://schemas.microsoft.com/office/drawing/2014/main" id="{3EA36436-24BF-41F3-A2D4-E0747BAEF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385" y="5458474"/>
            <a:ext cx="364015" cy="314824"/>
          </a:xfrm>
          <a:prstGeom prst="rect">
            <a:avLst/>
          </a:prstGeom>
        </p:spPr>
      </p:pic>
      <p:grpSp>
        <p:nvGrpSpPr>
          <p:cNvPr id="44" name="グループ化 43">
            <a:extLst>
              <a:ext uri="{FF2B5EF4-FFF2-40B4-BE49-F238E27FC236}">
                <a16:creationId xmlns:a16="http://schemas.microsoft.com/office/drawing/2014/main" id="{C8F7EA63-0976-4C99-A754-D91FEA09996A}"/>
              </a:ext>
            </a:extLst>
          </p:cNvPr>
          <p:cNvGrpSpPr/>
          <p:nvPr/>
        </p:nvGrpSpPr>
        <p:grpSpPr>
          <a:xfrm>
            <a:off x="4853325" y="5058167"/>
            <a:ext cx="996983" cy="265702"/>
            <a:chOff x="6701520" y="3302710"/>
            <a:chExt cx="996983" cy="265702"/>
          </a:xfrm>
        </p:grpSpPr>
        <p:sp>
          <p:nvSpPr>
            <p:cNvPr id="18" name="思考の吹き出し: 雲形 17">
              <a:extLst>
                <a:ext uri="{FF2B5EF4-FFF2-40B4-BE49-F238E27FC236}">
                  <a16:creationId xmlns:a16="http://schemas.microsoft.com/office/drawing/2014/main" id="{83784763-8171-483D-8D1F-8A254E3B3006}"/>
                </a:ext>
              </a:extLst>
            </p:cNvPr>
            <p:cNvSpPr/>
            <p:nvPr/>
          </p:nvSpPr>
          <p:spPr>
            <a:xfrm>
              <a:off x="6701520" y="3302710"/>
              <a:ext cx="571684" cy="265702"/>
            </a:xfrm>
            <a:prstGeom prst="cloudCallout">
              <a:avLst>
                <a:gd name="adj1" fmla="val 11925"/>
                <a:gd name="adj2" fmla="val 84245"/>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EBFE93E-4A07-4EA9-85AF-6434ABD9A805}"/>
                </a:ext>
              </a:extLst>
            </p:cNvPr>
            <p:cNvSpPr txBox="1"/>
            <p:nvPr/>
          </p:nvSpPr>
          <p:spPr>
            <a:xfrm>
              <a:off x="6806660" y="3306802"/>
              <a:ext cx="891843" cy="261610"/>
            </a:xfrm>
            <a:prstGeom prst="rect">
              <a:avLst/>
            </a:prstGeom>
            <a:noFill/>
          </p:spPr>
          <p:txBody>
            <a:bodyPr wrap="square" rtlCol="0">
              <a:spAutoFit/>
            </a:bodyPr>
            <a:lstStyle/>
            <a:p>
              <a:r>
                <a:rPr kumimoji="1" lang="en-US" altLang="ja-JP" sz="300" b="1" dirty="0"/>
                <a:t>THANK</a:t>
              </a:r>
              <a:r>
                <a:rPr kumimoji="1" lang="ja-JP" altLang="en-US" sz="300" b="1" dirty="0"/>
                <a:t>　</a:t>
              </a:r>
              <a:r>
                <a:rPr kumimoji="1" lang="en-US" altLang="ja-JP" sz="300" b="1" dirty="0"/>
                <a:t>YOU</a:t>
              </a:r>
            </a:p>
            <a:p>
              <a:r>
                <a:rPr kumimoji="1" lang="en-US" altLang="ja-JP" sz="300" b="1" dirty="0"/>
                <a:t>FOR</a:t>
              </a:r>
              <a:r>
                <a:rPr kumimoji="1" lang="ja-JP" altLang="en-US" sz="300" b="1" dirty="0"/>
                <a:t>　</a:t>
              </a:r>
              <a:endParaRPr kumimoji="1" lang="en-US" altLang="ja-JP" sz="300" b="1" dirty="0"/>
            </a:p>
            <a:p>
              <a:r>
                <a:rPr kumimoji="1" lang="en-US" altLang="ja-JP" sz="300" b="1" dirty="0"/>
                <a:t>COMING</a:t>
              </a:r>
              <a:r>
                <a:rPr kumimoji="1" lang="ja-JP" altLang="en-US" sz="500" b="1" dirty="0"/>
                <a:t>！</a:t>
              </a:r>
            </a:p>
          </p:txBody>
        </p:sp>
      </p:grpSp>
      <p:pic>
        <p:nvPicPr>
          <p:cNvPr id="13" name="図 12">
            <a:extLst>
              <a:ext uri="{FF2B5EF4-FFF2-40B4-BE49-F238E27FC236}">
                <a16:creationId xmlns:a16="http://schemas.microsoft.com/office/drawing/2014/main" id="{0AF20CB3-F91C-4DB8-9C07-E3EBCBDCC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888" y="9687774"/>
            <a:ext cx="964001" cy="964001"/>
          </a:xfrm>
          <a:prstGeom prst="rect">
            <a:avLst/>
          </a:prstGeom>
        </p:spPr>
      </p:pic>
      <p:pic>
        <p:nvPicPr>
          <p:cNvPr id="26" name="図 25">
            <a:extLst>
              <a:ext uri="{FF2B5EF4-FFF2-40B4-BE49-F238E27FC236}">
                <a16:creationId xmlns:a16="http://schemas.microsoft.com/office/drawing/2014/main" id="{CF268CA0-78A3-409D-B34E-CD4686075C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8144" y="4759553"/>
            <a:ext cx="6826074" cy="5119555"/>
          </a:xfrm>
          <a:prstGeom prst="rect">
            <a:avLst/>
          </a:prstGeom>
        </p:spPr>
      </p:pic>
      <p:graphicFrame>
        <p:nvGraphicFramePr>
          <p:cNvPr id="28" name="オブジェクト 27">
            <a:extLst>
              <a:ext uri="{FF2B5EF4-FFF2-40B4-BE49-F238E27FC236}">
                <a16:creationId xmlns:a16="http://schemas.microsoft.com/office/drawing/2014/main" id="{B0AC5F01-6494-4E06-AFD3-CF629457FF8B}"/>
              </a:ext>
            </a:extLst>
          </p:cNvPr>
          <p:cNvGraphicFramePr>
            <a:graphicFrameLocks noChangeAspect="1"/>
          </p:cNvGraphicFramePr>
          <p:nvPr>
            <p:extLst>
              <p:ext uri="{D42A27DB-BD31-4B8C-83A1-F6EECF244321}">
                <p14:modId xmlns:p14="http://schemas.microsoft.com/office/powerpoint/2010/main" val="1977131607"/>
              </p:ext>
            </p:extLst>
          </p:nvPr>
        </p:nvGraphicFramePr>
        <p:xfrm>
          <a:off x="3084580" y="3302710"/>
          <a:ext cx="2503488" cy="3040062"/>
        </p:xfrm>
        <a:graphic>
          <a:graphicData uri="http://schemas.openxmlformats.org/presentationml/2006/ole">
            <mc:AlternateContent xmlns:mc="http://schemas.openxmlformats.org/markup-compatibility/2006">
              <mc:Choice xmlns:v="urn:schemas-microsoft-com:vml" Requires="v">
                <p:oleObj name="Worksheet" r:id="rId7" imgW="4714993" imgH="5724477" progId="Excel.Sheet.12">
                  <p:embed/>
                </p:oleObj>
              </mc:Choice>
              <mc:Fallback>
                <p:oleObj name="Worksheet" r:id="rId7" imgW="4714993" imgH="5724477" progId="Excel.Sheet.12">
                  <p:embed/>
                  <p:pic>
                    <p:nvPicPr>
                      <p:cNvPr id="21" name="オブジェクト 20">
                        <a:extLst>
                          <a:ext uri="{FF2B5EF4-FFF2-40B4-BE49-F238E27FC236}">
                            <a16:creationId xmlns:a16="http://schemas.microsoft.com/office/drawing/2014/main" id="{8C66DC3B-E37E-4D05-8BBD-2D081EC114D2}"/>
                          </a:ext>
                        </a:extLst>
                      </p:cNvPr>
                      <p:cNvPicPr/>
                      <p:nvPr/>
                    </p:nvPicPr>
                    <p:blipFill>
                      <a:blip r:embed="rId8"/>
                      <a:stretch>
                        <a:fillRect/>
                      </a:stretch>
                    </p:blipFill>
                    <p:spPr>
                      <a:xfrm>
                        <a:off x="3084580" y="3302710"/>
                        <a:ext cx="2503488" cy="3040062"/>
                      </a:xfrm>
                      <a:prstGeom prst="rect">
                        <a:avLst/>
                      </a:prstGeom>
                    </p:spPr>
                  </p:pic>
                </p:oleObj>
              </mc:Fallback>
            </mc:AlternateContent>
          </a:graphicData>
        </a:graphic>
      </p:graphicFrame>
      <p:sp>
        <p:nvSpPr>
          <p:cNvPr id="29" name="テキスト ボックス 28">
            <a:extLst>
              <a:ext uri="{FF2B5EF4-FFF2-40B4-BE49-F238E27FC236}">
                <a16:creationId xmlns:a16="http://schemas.microsoft.com/office/drawing/2014/main" id="{B76300F9-803E-4EAB-82D0-6C42CB3B1830}"/>
              </a:ext>
            </a:extLst>
          </p:cNvPr>
          <p:cNvSpPr txBox="1"/>
          <p:nvPr/>
        </p:nvSpPr>
        <p:spPr>
          <a:xfrm>
            <a:off x="3585013" y="3224903"/>
            <a:ext cx="2557264" cy="1023357"/>
          </a:xfrm>
          <a:prstGeom prst="rect">
            <a:avLst/>
          </a:prstGeom>
          <a:noFill/>
        </p:spPr>
        <p:txBody>
          <a:bodyPr wrap="square" rtlCol="0">
            <a:spAutoFit/>
          </a:bodyPr>
          <a:lstStyle/>
          <a:p>
            <a:r>
              <a:rPr kumimoji="1" lang="ja-JP" altLang="en-US" sz="1050" b="1" dirty="0">
                <a:latin typeface="+mn-ea"/>
              </a:rPr>
              <a:t>高円寺駅からの行き方</a:t>
            </a:r>
            <a:endParaRPr kumimoji="1" lang="en-US" altLang="ja-JP" sz="1050" b="1" dirty="0">
              <a:latin typeface="+mn-ea"/>
            </a:endParaRPr>
          </a:p>
          <a:p>
            <a:r>
              <a:rPr kumimoji="1" lang="ja-JP" altLang="en-US" sz="1000" dirty="0"/>
              <a:t>①高円寺北口を出て、信号を渡る</a:t>
            </a:r>
            <a:endParaRPr kumimoji="1" lang="en-US" altLang="ja-JP" sz="1000" dirty="0"/>
          </a:p>
          <a:p>
            <a:r>
              <a:rPr kumimoji="1" lang="ja-JP" altLang="en-US" sz="1000" dirty="0"/>
              <a:t>②純情商店街のセブンイレブンを左折</a:t>
            </a:r>
            <a:endParaRPr kumimoji="1" lang="en-US" altLang="ja-JP" sz="1000" dirty="0"/>
          </a:p>
          <a:p>
            <a:r>
              <a:rPr kumimoji="1" lang="ja-JP" altLang="en-US" sz="1000" dirty="0"/>
              <a:t>　し直進</a:t>
            </a:r>
            <a:endParaRPr kumimoji="1" lang="en-US" altLang="ja-JP" sz="1000" dirty="0"/>
          </a:p>
          <a:p>
            <a:r>
              <a:rPr kumimoji="1" lang="ja-JP" altLang="en-US" sz="1000" dirty="0"/>
              <a:t>③八百屋とタバコ屋の間を直進</a:t>
            </a:r>
            <a:endParaRPr kumimoji="1" lang="en-US" altLang="ja-JP" sz="1000" dirty="0"/>
          </a:p>
          <a:p>
            <a:r>
              <a:rPr kumimoji="1" lang="ja-JP" altLang="en-US" sz="1000" dirty="0"/>
              <a:t>④突き当りを右折し右側に当施設あり</a:t>
            </a:r>
          </a:p>
        </p:txBody>
      </p:sp>
      <p:pic>
        <p:nvPicPr>
          <p:cNvPr id="24" name="図 23">
            <a:extLst>
              <a:ext uri="{FF2B5EF4-FFF2-40B4-BE49-F238E27FC236}">
                <a16:creationId xmlns:a16="http://schemas.microsoft.com/office/drawing/2014/main" id="{F7820B12-D442-4936-8AB5-BF68E3C9E5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8961" y="6231718"/>
            <a:ext cx="306758" cy="116568"/>
          </a:xfrm>
          <a:prstGeom prst="rect">
            <a:avLst/>
          </a:prstGeom>
        </p:spPr>
      </p:pic>
      <p:pic>
        <p:nvPicPr>
          <p:cNvPr id="22" name="図 21">
            <a:extLst>
              <a:ext uri="{FF2B5EF4-FFF2-40B4-BE49-F238E27FC236}">
                <a16:creationId xmlns:a16="http://schemas.microsoft.com/office/drawing/2014/main" id="{D0CD270A-08AC-49B0-AF23-C672164683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3627" y="6133777"/>
            <a:ext cx="306758" cy="116568"/>
          </a:xfrm>
          <a:prstGeom prst="rect">
            <a:avLst/>
          </a:prstGeom>
        </p:spPr>
      </p:pic>
      <p:pic>
        <p:nvPicPr>
          <p:cNvPr id="31" name="図 30">
            <a:extLst>
              <a:ext uri="{FF2B5EF4-FFF2-40B4-BE49-F238E27FC236}">
                <a16:creationId xmlns:a16="http://schemas.microsoft.com/office/drawing/2014/main" id="{2F7A3C8E-E866-4590-A2CA-1C1EECB77E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9872" y="5665563"/>
            <a:ext cx="306758" cy="116568"/>
          </a:xfrm>
          <a:prstGeom prst="rect">
            <a:avLst/>
          </a:prstGeom>
        </p:spPr>
      </p:pic>
      <p:pic>
        <p:nvPicPr>
          <p:cNvPr id="33" name="図 32">
            <a:extLst>
              <a:ext uri="{FF2B5EF4-FFF2-40B4-BE49-F238E27FC236}">
                <a16:creationId xmlns:a16="http://schemas.microsoft.com/office/drawing/2014/main" id="{B8805E99-2D5E-4AAA-9281-A77258FCD4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9872" y="5889047"/>
            <a:ext cx="306758" cy="116568"/>
          </a:xfrm>
          <a:prstGeom prst="rect">
            <a:avLst/>
          </a:prstGeom>
        </p:spPr>
      </p:pic>
      <p:pic>
        <p:nvPicPr>
          <p:cNvPr id="36" name="図 35">
            <a:extLst>
              <a:ext uri="{FF2B5EF4-FFF2-40B4-BE49-F238E27FC236}">
                <a16:creationId xmlns:a16="http://schemas.microsoft.com/office/drawing/2014/main" id="{4C2EF5D2-FFEB-4EF3-ACAB-A8D01D229A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6793" y="3770022"/>
            <a:ext cx="389495" cy="348740"/>
          </a:xfrm>
          <a:prstGeom prst="rect">
            <a:avLst/>
          </a:prstGeom>
        </p:spPr>
      </p:pic>
      <p:sp>
        <p:nvSpPr>
          <p:cNvPr id="30" name="矢印: 右 29">
            <a:extLst>
              <a:ext uri="{FF2B5EF4-FFF2-40B4-BE49-F238E27FC236}">
                <a16:creationId xmlns:a16="http://schemas.microsoft.com/office/drawing/2014/main" id="{67042DED-1323-4811-92FA-8949EC719B29}"/>
              </a:ext>
            </a:extLst>
          </p:cNvPr>
          <p:cNvSpPr/>
          <p:nvPr/>
        </p:nvSpPr>
        <p:spPr>
          <a:xfrm rot="2430897">
            <a:off x="1281899" y="4143129"/>
            <a:ext cx="312902" cy="1864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6D686DC-3207-4293-8313-E7A3E6E1938B}"/>
              </a:ext>
            </a:extLst>
          </p:cNvPr>
          <p:cNvSpPr txBox="1"/>
          <p:nvPr/>
        </p:nvSpPr>
        <p:spPr>
          <a:xfrm>
            <a:off x="3012899" y="5123080"/>
            <a:ext cx="567101" cy="246221"/>
          </a:xfrm>
          <a:prstGeom prst="rect">
            <a:avLst/>
          </a:prstGeom>
          <a:noFill/>
        </p:spPr>
        <p:txBody>
          <a:bodyPr wrap="square" rtlCol="0">
            <a:spAutoFit/>
          </a:bodyPr>
          <a:lstStyle/>
          <a:p>
            <a:pPr algn="ctr"/>
            <a:r>
              <a:rPr kumimoji="1" lang="ja-JP" altLang="en-US" sz="500" dirty="0"/>
              <a:t>セブン</a:t>
            </a:r>
            <a:endParaRPr kumimoji="1" lang="en-US" altLang="ja-JP" sz="500" dirty="0"/>
          </a:p>
          <a:p>
            <a:pPr algn="ctr"/>
            <a:r>
              <a:rPr kumimoji="1" lang="ja-JP" altLang="en-US" sz="500" dirty="0"/>
              <a:t>イレブン</a:t>
            </a:r>
          </a:p>
        </p:txBody>
      </p:sp>
      <p:sp>
        <p:nvSpPr>
          <p:cNvPr id="14" name="テキスト ボックス 13">
            <a:extLst>
              <a:ext uri="{FF2B5EF4-FFF2-40B4-BE49-F238E27FC236}">
                <a16:creationId xmlns:a16="http://schemas.microsoft.com/office/drawing/2014/main" id="{013E9C87-A92E-49B2-AF39-66BFB894F7C2}"/>
              </a:ext>
            </a:extLst>
          </p:cNvPr>
          <p:cNvSpPr txBox="1"/>
          <p:nvPr/>
        </p:nvSpPr>
        <p:spPr>
          <a:xfrm>
            <a:off x="1534172" y="3537285"/>
            <a:ext cx="874276" cy="307777"/>
          </a:xfrm>
          <a:prstGeom prst="rect">
            <a:avLst/>
          </a:prstGeom>
          <a:noFill/>
        </p:spPr>
        <p:txBody>
          <a:bodyPr wrap="square" rtlCol="0">
            <a:spAutoFit/>
          </a:bodyPr>
          <a:lstStyle/>
          <a:p>
            <a:r>
              <a:rPr kumimoji="1" lang="ja-JP" altLang="en-US" sz="700" dirty="0"/>
              <a:t>高円寺北</a:t>
            </a:r>
            <a:endParaRPr kumimoji="1" lang="en-US" altLang="ja-JP" sz="700" dirty="0"/>
          </a:p>
          <a:p>
            <a:r>
              <a:rPr kumimoji="1" lang="ja-JP" altLang="en-US" sz="700" dirty="0"/>
              <a:t>公園</a:t>
            </a:r>
          </a:p>
        </p:txBody>
      </p:sp>
      <p:cxnSp>
        <p:nvCxnSpPr>
          <p:cNvPr id="32" name="直線コネクタ 31">
            <a:extLst>
              <a:ext uri="{FF2B5EF4-FFF2-40B4-BE49-F238E27FC236}">
                <a16:creationId xmlns:a16="http://schemas.microsoft.com/office/drawing/2014/main" id="{2E865BEC-FCA0-41FE-8CB5-6DA80126096E}"/>
              </a:ext>
            </a:extLst>
          </p:cNvPr>
          <p:cNvCxnSpPr>
            <a:cxnSpLocks/>
          </p:cNvCxnSpPr>
          <p:nvPr/>
        </p:nvCxnSpPr>
        <p:spPr>
          <a:xfrm flipH="1">
            <a:off x="2517524" y="5526252"/>
            <a:ext cx="1" cy="8513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00BA709-D47D-4CE1-9861-35F7B0045149}"/>
              </a:ext>
            </a:extLst>
          </p:cNvPr>
          <p:cNvCxnSpPr>
            <a:cxnSpLocks/>
          </p:cNvCxnSpPr>
          <p:nvPr/>
        </p:nvCxnSpPr>
        <p:spPr>
          <a:xfrm flipV="1">
            <a:off x="2648700" y="5378689"/>
            <a:ext cx="0" cy="994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0B30534-04D8-465D-B72B-3CDA37BBDF25}"/>
              </a:ext>
            </a:extLst>
          </p:cNvPr>
          <p:cNvSpPr txBox="1"/>
          <p:nvPr/>
        </p:nvSpPr>
        <p:spPr>
          <a:xfrm>
            <a:off x="2182875" y="5172012"/>
            <a:ext cx="738300" cy="184666"/>
          </a:xfrm>
          <a:prstGeom prst="rect">
            <a:avLst/>
          </a:prstGeom>
          <a:noFill/>
        </p:spPr>
        <p:txBody>
          <a:bodyPr wrap="square" rtlCol="0">
            <a:spAutoFit/>
          </a:bodyPr>
          <a:lstStyle/>
          <a:p>
            <a:r>
              <a:rPr kumimoji="1" lang="ja-JP" altLang="en-US" sz="600" dirty="0"/>
              <a:t>八百屋</a:t>
            </a:r>
          </a:p>
        </p:txBody>
      </p:sp>
      <p:sp>
        <p:nvSpPr>
          <p:cNvPr id="10" name="テキスト ボックス 9">
            <a:extLst>
              <a:ext uri="{FF2B5EF4-FFF2-40B4-BE49-F238E27FC236}">
                <a16:creationId xmlns:a16="http://schemas.microsoft.com/office/drawing/2014/main" id="{B57A767A-E773-42C4-8E73-336CFD932C6F}"/>
              </a:ext>
            </a:extLst>
          </p:cNvPr>
          <p:cNvSpPr txBox="1"/>
          <p:nvPr/>
        </p:nvSpPr>
        <p:spPr>
          <a:xfrm rot="16200000">
            <a:off x="2109641" y="4570074"/>
            <a:ext cx="702623" cy="184666"/>
          </a:xfrm>
          <a:prstGeom prst="rect">
            <a:avLst/>
          </a:prstGeom>
          <a:noFill/>
        </p:spPr>
        <p:txBody>
          <a:bodyPr wrap="square" rtlCol="0">
            <a:spAutoFit/>
          </a:bodyPr>
          <a:lstStyle/>
          <a:p>
            <a:r>
              <a:rPr kumimoji="1" lang="ja-JP" altLang="en-US" sz="600" dirty="0"/>
              <a:t>タバコ屋</a:t>
            </a:r>
          </a:p>
        </p:txBody>
      </p:sp>
      <p:cxnSp>
        <p:nvCxnSpPr>
          <p:cNvPr id="34" name="直線コネクタ 33">
            <a:extLst>
              <a:ext uri="{FF2B5EF4-FFF2-40B4-BE49-F238E27FC236}">
                <a16:creationId xmlns:a16="http://schemas.microsoft.com/office/drawing/2014/main" id="{9E9D3A7F-064C-40E7-8805-C91A78E73E47}"/>
              </a:ext>
            </a:extLst>
          </p:cNvPr>
          <p:cNvCxnSpPr>
            <a:cxnSpLocks/>
          </p:cNvCxnSpPr>
          <p:nvPr/>
        </p:nvCxnSpPr>
        <p:spPr>
          <a:xfrm flipV="1">
            <a:off x="1593803" y="5400901"/>
            <a:ext cx="0" cy="994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F27C295-5AF1-4926-8C54-E45AAB1E3E0A}"/>
              </a:ext>
            </a:extLst>
          </p:cNvPr>
          <p:cNvCxnSpPr>
            <a:cxnSpLocks/>
          </p:cNvCxnSpPr>
          <p:nvPr/>
        </p:nvCxnSpPr>
        <p:spPr>
          <a:xfrm flipV="1">
            <a:off x="1453306" y="5421540"/>
            <a:ext cx="0" cy="994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031A20-BB68-4C3B-9081-2D110BE7F150}"/>
              </a:ext>
            </a:extLst>
          </p:cNvPr>
          <p:cNvCxnSpPr>
            <a:cxnSpLocks/>
          </p:cNvCxnSpPr>
          <p:nvPr/>
        </p:nvCxnSpPr>
        <p:spPr>
          <a:xfrm>
            <a:off x="3442053" y="4917281"/>
            <a:ext cx="106442" cy="24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A965888-E795-4B0C-B0E9-0BB4EDEFA203}"/>
              </a:ext>
            </a:extLst>
          </p:cNvPr>
          <p:cNvSpPr txBox="1"/>
          <p:nvPr/>
        </p:nvSpPr>
        <p:spPr>
          <a:xfrm>
            <a:off x="3229192" y="4006716"/>
            <a:ext cx="276999" cy="1342828"/>
          </a:xfrm>
          <a:prstGeom prst="rect">
            <a:avLst/>
          </a:prstGeom>
          <a:noFill/>
        </p:spPr>
        <p:txBody>
          <a:bodyPr vert="eaVert" wrap="square" rtlCol="0">
            <a:spAutoFit/>
          </a:bodyPr>
          <a:lstStyle/>
          <a:p>
            <a:r>
              <a:rPr kumimoji="1" lang="ja-JP" altLang="en-US" sz="600" dirty="0"/>
              <a:t>純情商店街</a:t>
            </a:r>
          </a:p>
        </p:txBody>
      </p:sp>
    </p:spTree>
    <p:extLst>
      <p:ext uri="{BB962C8B-B14F-4D97-AF65-F5344CB8AC3E}">
        <p14:creationId xmlns:p14="http://schemas.microsoft.com/office/powerpoint/2010/main" val="143635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3E48FF9E-5906-4800-A9B5-F0622FE9CFB6}"/>
              </a:ext>
            </a:extLst>
          </p:cNvPr>
          <p:cNvSpPr/>
          <p:nvPr/>
        </p:nvSpPr>
        <p:spPr>
          <a:xfrm>
            <a:off x="7834724" y="506469"/>
            <a:ext cx="7466235" cy="46099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26" name="四角形: 角を丸くする 25">
            <a:extLst>
              <a:ext uri="{FF2B5EF4-FFF2-40B4-BE49-F238E27FC236}">
                <a16:creationId xmlns:a16="http://schemas.microsoft.com/office/drawing/2014/main" id="{C3457A0E-1D61-4CD3-BDA4-A5BDD439F6F2}"/>
              </a:ext>
            </a:extLst>
          </p:cNvPr>
          <p:cNvSpPr/>
          <p:nvPr/>
        </p:nvSpPr>
        <p:spPr>
          <a:xfrm>
            <a:off x="208766" y="506469"/>
            <a:ext cx="7401299" cy="46099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6" name="オブジェクト 45">
            <a:extLst>
              <a:ext uri="{FF2B5EF4-FFF2-40B4-BE49-F238E27FC236}">
                <a16:creationId xmlns:a16="http://schemas.microsoft.com/office/drawing/2014/main" id="{92F0D41D-84D4-4498-BB45-B24B88A30270}"/>
              </a:ext>
            </a:extLst>
          </p:cNvPr>
          <p:cNvGraphicFramePr>
            <a:graphicFrameLocks noChangeAspect="1"/>
          </p:cNvGraphicFramePr>
          <p:nvPr>
            <p:extLst>
              <p:ext uri="{D42A27DB-BD31-4B8C-83A1-F6EECF244321}">
                <p14:modId xmlns:p14="http://schemas.microsoft.com/office/powerpoint/2010/main" val="2982359355"/>
              </p:ext>
            </p:extLst>
          </p:nvPr>
        </p:nvGraphicFramePr>
        <p:xfrm>
          <a:off x="349652" y="8042803"/>
          <a:ext cx="10572750" cy="2163763"/>
        </p:xfrm>
        <a:graphic>
          <a:graphicData uri="http://schemas.openxmlformats.org/presentationml/2006/ole">
            <mc:AlternateContent xmlns:mc="http://schemas.openxmlformats.org/markup-compatibility/2006">
              <mc:Choice xmlns:v="urn:schemas-microsoft-com:vml" Requires="v">
                <p:oleObj name="Worksheet" r:id="rId2" imgW="9429680" imgH="2209721" progId="Excel.Sheet.12">
                  <p:embed/>
                </p:oleObj>
              </mc:Choice>
              <mc:Fallback>
                <p:oleObj name="Worksheet" r:id="rId2" imgW="9429680" imgH="2209721" progId="Excel.Sheet.12">
                  <p:embed/>
                  <p:pic>
                    <p:nvPicPr>
                      <p:cNvPr id="0" name=""/>
                      <p:cNvPicPr/>
                      <p:nvPr/>
                    </p:nvPicPr>
                    <p:blipFill>
                      <a:blip r:embed="rId3"/>
                      <a:stretch>
                        <a:fillRect/>
                      </a:stretch>
                    </p:blipFill>
                    <p:spPr>
                      <a:xfrm>
                        <a:off x="349652" y="8042803"/>
                        <a:ext cx="10572750" cy="2163763"/>
                      </a:xfrm>
                      <a:prstGeom prst="rect">
                        <a:avLst/>
                      </a:prstGeom>
                    </p:spPr>
                  </p:pic>
                </p:oleObj>
              </mc:Fallback>
            </mc:AlternateContent>
          </a:graphicData>
        </a:graphic>
      </p:graphicFrame>
      <p:graphicFrame>
        <p:nvGraphicFramePr>
          <p:cNvPr id="47" name="オブジェクト 46">
            <a:extLst>
              <a:ext uri="{FF2B5EF4-FFF2-40B4-BE49-F238E27FC236}">
                <a16:creationId xmlns:a16="http://schemas.microsoft.com/office/drawing/2014/main" id="{07390041-07A7-4A06-8C0D-40DBB385034C}"/>
              </a:ext>
            </a:extLst>
          </p:cNvPr>
          <p:cNvGraphicFramePr>
            <a:graphicFrameLocks noChangeAspect="1"/>
          </p:cNvGraphicFramePr>
          <p:nvPr>
            <p:extLst>
              <p:ext uri="{D42A27DB-BD31-4B8C-83A1-F6EECF244321}">
                <p14:modId xmlns:p14="http://schemas.microsoft.com/office/powerpoint/2010/main" val="1734359202"/>
              </p:ext>
            </p:extLst>
          </p:nvPr>
        </p:nvGraphicFramePr>
        <p:xfrm>
          <a:off x="11037495" y="7605812"/>
          <a:ext cx="4127500" cy="3444875"/>
        </p:xfrm>
        <a:graphic>
          <a:graphicData uri="http://schemas.openxmlformats.org/presentationml/2006/ole">
            <mc:AlternateContent xmlns:mc="http://schemas.openxmlformats.org/markup-compatibility/2006">
              <mc:Choice xmlns:v="urn:schemas-microsoft-com:vml" Requires="v">
                <p:oleObj name="Worksheet" r:id="rId4" imgW="3933982" imgH="3952861" progId="Excel.Sheet.12">
                  <p:embed/>
                </p:oleObj>
              </mc:Choice>
              <mc:Fallback>
                <p:oleObj name="Worksheet" r:id="rId4" imgW="3933982" imgH="3952861" progId="Excel.Sheet.12">
                  <p:embed/>
                  <p:pic>
                    <p:nvPicPr>
                      <p:cNvPr id="0" name=""/>
                      <p:cNvPicPr/>
                      <p:nvPr/>
                    </p:nvPicPr>
                    <p:blipFill>
                      <a:blip r:embed="rId5"/>
                      <a:stretch>
                        <a:fillRect/>
                      </a:stretch>
                    </p:blipFill>
                    <p:spPr>
                      <a:xfrm>
                        <a:off x="11037495" y="7605812"/>
                        <a:ext cx="4127500" cy="3444875"/>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AECA54EE-F573-4F99-BDA2-D35D0639B675}"/>
              </a:ext>
            </a:extLst>
          </p:cNvPr>
          <p:cNvSpPr txBox="1"/>
          <p:nvPr/>
        </p:nvSpPr>
        <p:spPr>
          <a:xfrm>
            <a:off x="568682" y="5247451"/>
            <a:ext cx="1754704" cy="400110"/>
          </a:xfrm>
          <a:prstGeom prst="rect">
            <a:avLst/>
          </a:prstGeom>
          <a:noFill/>
        </p:spPr>
        <p:txBody>
          <a:bodyPr wrap="square" rtlCol="0">
            <a:spAutoFit/>
          </a:bodyPr>
          <a:lstStyle/>
          <a:p>
            <a:r>
              <a:rPr kumimoji="1" lang="en-US" altLang="ja-JP" sz="2000" dirty="0"/>
              <a:t>《</a:t>
            </a:r>
            <a:r>
              <a:rPr kumimoji="1" lang="ja-JP" altLang="en-US" sz="2000" dirty="0"/>
              <a:t>施設案内</a:t>
            </a:r>
            <a:r>
              <a:rPr kumimoji="1" lang="en-US" altLang="ja-JP" sz="2000" dirty="0"/>
              <a:t>》</a:t>
            </a:r>
            <a:endParaRPr kumimoji="1" lang="ja-JP" altLang="en-US" sz="2000" dirty="0"/>
          </a:p>
        </p:txBody>
      </p:sp>
      <p:sp>
        <p:nvSpPr>
          <p:cNvPr id="13" name="テキスト ボックス 12">
            <a:extLst>
              <a:ext uri="{FF2B5EF4-FFF2-40B4-BE49-F238E27FC236}">
                <a16:creationId xmlns:a16="http://schemas.microsoft.com/office/drawing/2014/main" id="{E2AC4769-E368-41F7-97C7-CF95B4A0AC39}"/>
              </a:ext>
            </a:extLst>
          </p:cNvPr>
          <p:cNvSpPr txBox="1"/>
          <p:nvPr/>
        </p:nvSpPr>
        <p:spPr>
          <a:xfrm>
            <a:off x="9970918" y="5663829"/>
            <a:ext cx="1462602" cy="276999"/>
          </a:xfrm>
          <a:prstGeom prst="rect">
            <a:avLst/>
          </a:prstGeom>
          <a:noFill/>
        </p:spPr>
        <p:txBody>
          <a:bodyPr wrap="square" rtlCol="0">
            <a:spAutoFit/>
          </a:bodyPr>
          <a:lstStyle/>
          <a:p>
            <a:r>
              <a:rPr kumimoji="1" lang="ja-JP" altLang="en-US" sz="1200" b="1" dirty="0"/>
              <a:t>浴室（ミスト浴）</a:t>
            </a:r>
          </a:p>
        </p:txBody>
      </p:sp>
      <p:sp>
        <p:nvSpPr>
          <p:cNvPr id="14" name="テキスト ボックス 13">
            <a:extLst>
              <a:ext uri="{FF2B5EF4-FFF2-40B4-BE49-F238E27FC236}">
                <a16:creationId xmlns:a16="http://schemas.microsoft.com/office/drawing/2014/main" id="{CB10B625-FA90-44B5-97A4-2052FEC0B6E6}"/>
              </a:ext>
            </a:extLst>
          </p:cNvPr>
          <p:cNvSpPr txBox="1"/>
          <p:nvPr/>
        </p:nvSpPr>
        <p:spPr>
          <a:xfrm>
            <a:off x="624527" y="858898"/>
            <a:ext cx="6594262" cy="2031325"/>
          </a:xfrm>
          <a:prstGeom prst="rect">
            <a:avLst/>
          </a:prstGeom>
          <a:noFill/>
        </p:spPr>
        <p:txBody>
          <a:bodyPr wrap="square" rtlCol="0">
            <a:spAutoFit/>
          </a:bodyPr>
          <a:lstStyle/>
          <a:p>
            <a:r>
              <a:rPr lang="ja-JP" altLang="en-US" sz="1400" b="1" i="0" dirty="0">
                <a:solidFill>
                  <a:srgbClr val="2C2C2C"/>
                </a:solidFill>
                <a:effectLst/>
                <a:latin typeface="minmoji"/>
              </a:rPr>
              <a:t>高円寺北口の賑やかな街の中にある</a:t>
            </a:r>
            <a:r>
              <a:rPr lang="en-US" altLang="ja-JP" sz="1400" b="1" i="0" dirty="0">
                <a:solidFill>
                  <a:srgbClr val="2C2C2C"/>
                </a:solidFill>
                <a:effectLst/>
                <a:latin typeface="minmoji"/>
              </a:rPr>
              <a:t>『</a:t>
            </a:r>
            <a:r>
              <a:rPr lang="ja-JP" altLang="en-US" sz="1400" b="1" dirty="0">
                <a:solidFill>
                  <a:srgbClr val="2C2C2C"/>
                </a:solidFill>
                <a:latin typeface="minmoji"/>
              </a:rPr>
              <a:t>デイホーム高円寺北ふれあいの家</a:t>
            </a:r>
            <a:r>
              <a:rPr lang="en-US" altLang="ja-JP" sz="1400" b="1" dirty="0">
                <a:solidFill>
                  <a:srgbClr val="2C2C2C"/>
                </a:solidFill>
                <a:latin typeface="minmoji"/>
              </a:rPr>
              <a:t>』</a:t>
            </a:r>
            <a:br>
              <a:rPr lang="ja-JP" altLang="en-US" sz="1400" b="1" dirty="0"/>
            </a:br>
            <a:r>
              <a:rPr lang="en-US" altLang="ja-JP" sz="1400" dirty="0">
                <a:solidFill>
                  <a:srgbClr val="2C2C2C"/>
                </a:solidFill>
                <a:latin typeface="minmoji"/>
              </a:rPr>
              <a:t>『</a:t>
            </a:r>
            <a:r>
              <a:rPr lang="ja-JP" altLang="en-US" sz="1400" b="0" i="0" dirty="0">
                <a:solidFill>
                  <a:srgbClr val="2C2C2C"/>
                </a:solidFill>
                <a:effectLst/>
                <a:latin typeface="minmoji"/>
              </a:rPr>
              <a:t>デイホーム高円寺北ふれあいの家</a:t>
            </a:r>
            <a:r>
              <a:rPr lang="en-US" altLang="ja-JP" sz="1400" b="0" i="0" dirty="0">
                <a:solidFill>
                  <a:srgbClr val="2C2C2C"/>
                </a:solidFill>
                <a:effectLst/>
                <a:latin typeface="minmoji"/>
              </a:rPr>
              <a:t>』</a:t>
            </a:r>
            <a:r>
              <a:rPr lang="ja-JP" altLang="en-US" sz="1400" b="0" i="0" dirty="0">
                <a:solidFill>
                  <a:srgbClr val="2C2C2C"/>
                </a:solidFill>
                <a:effectLst/>
                <a:latin typeface="minmoji"/>
              </a:rPr>
              <a:t>は、ご利用者様がご希望される個別のサークルや各種イベント・外出</a:t>
            </a:r>
            <a:r>
              <a:rPr lang="ja-JP" altLang="en-US" sz="1400" dirty="0">
                <a:solidFill>
                  <a:srgbClr val="2C2C2C"/>
                </a:solidFill>
                <a:latin typeface="minmoji"/>
              </a:rPr>
              <a:t>・</a:t>
            </a:r>
            <a:r>
              <a:rPr lang="ja-JP" altLang="en-US" sz="1400" b="0" i="0" dirty="0">
                <a:solidFill>
                  <a:srgbClr val="2C2C2C"/>
                </a:solidFill>
                <a:effectLst/>
                <a:latin typeface="minmoji"/>
              </a:rPr>
              <a:t>体操などを通してお仲間の輪を広げ心身の活性化を図り、ご家族様にも安心していただけるサービスを目的としています。</a:t>
            </a:r>
            <a:endParaRPr lang="en-US" altLang="ja-JP" sz="1400" b="0" i="0" dirty="0">
              <a:solidFill>
                <a:srgbClr val="2C2C2C"/>
              </a:solidFill>
              <a:effectLst/>
              <a:latin typeface="minmoji"/>
            </a:endParaRPr>
          </a:p>
          <a:p>
            <a:r>
              <a:rPr kumimoji="1" lang="ja-JP" altLang="en-US" sz="1400" dirty="0">
                <a:solidFill>
                  <a:srgbClr val="2C2C2C"/>
                </a:solidFill>
                <a:latin typeface="minmoji"/>
              </a:rPr>
              <a:t>公益型混合介護としてお困りごと支援を行っています。些細なことでもご相談下さい。例えば送迎時の居室内介助やゴミ出しなど些細なことでもご利用者のお力になれるようサポートをしております。プログラムや日々の活動では、積極的にシステム活用し</a:t>
            </a:r>
            <a:r>
              <a:rPr lang="en-US" altLang="ja-JP" sz="1400" b="0" i="0" dirty="0">
                <a:solidFill>
                  <a:srgbClr val="2C2C2C"/>
                </a:solidFill>
                <a:effectLst/>
                <a:latin typeface="minmoji"/>
              </a:rPr>
              <a:t>AI</a:t>
            </a:r>
            <a:r>
              <a:rPr lang="ja-JP" altLang="en-US" sz="1400" b="0" i="0" dirty="0">
                <a:solidFill>
                  <a:srgbClr val="2C2C2C"/>
                </a:solidFill>
                <a:effectLst/>
                <a:latin typeface="minmoji"/>
              </a:rPr>
              <a:t>を用いた</a:t>
            </a:r>
            <a:r>
              <a:rPr lang="en-US" altLang="ja-JP" sz="1400" b="0" i="0" dirty="0">
                <a:solidFill>
                  <a:srgbClr val="2C2C2C"/>
                </a:solidFill>
                <a:effectLst/>
                <a:latin typeface="minmoji"/>
              </a:rPr>
              <a:t>ADL</a:t>
            </a:r>
            <a:r>
              <a:rPr lang="ja-JP" altLang="en-US" sz="1400" b="0" i="0" dirty="0">
                <a:solidFill>
                  <a:srgbClr val="2C2C2C"/>
                </a:solidFill>
                <a:effectLst/>
                <a:latin typeface="minmoji"/>
              </a:rPr>
              <a:t>の評価行っています。</a:t>
            </a:r>
            <a:endParaRPr lang="en-US" altLang="ja-JP" sz="1400" b="0" i="0" dirty="0">
              <a:solidFill>
                <a:srgbClr val="2C2C2C"/>
              </a:solidFill>
              <a:effectLst/>
              <a:latin typeface="minmoji"/>
            </a:endParaRPr>
          </a:p>
          <a:p>
            <a:r>
              <a:rPr kumimoji="1" lang="ja-JP" altLang="en-US" sz="1400" dirty="0">
                <a:solidFill>
                  <a:srgbClr val="2C2C2C"/>
                </a:solidFill>
                <a:latin typeface="minmoji"/>
              </a:rPr>
              <a:t>ご興味がありましたらお気軽にお問い合わせください。</a:t>
            </a:r>
            <a:endParaRPr kumimoji="1" lang="en-US" altLang="ja-JP" sz="1400" dirty="0">
              <a:solidFill>
                <a:srgbClr val="2C2C2C"/>
              </a:solidFill>
              <a:latin typeface="minmoji"/>
            </a:endParaRPr>
          </a:p>
        </p:txBody>
      </p:sp>
      <p:sp>
        <p:nvSpPr>
          <p:cNvPr id="3" name="テキスト ボックス 2">
            <a:extLst>
              <a:ext uri="{FF2B5EF4-FFF2-40B4-BE49-F238E27FC236}">
                <a16:creationId xmlns:a16="http://schemas.microsoft.com/office/drawing/2014/main" id="{DC4AE5DB-86D4-41EF-A8BD-A86203404816}"/>
              </a:ext>
            </a:extLst>
          </p:cNvPr>
          <p:cNvSpPr txBox="1"/>
          <p:nvPr/>
        </p:nvSpPr>
        <p:spPr>
          <a:xfrm>
            <a:off x="12612714" y="5663829"/>
            <a:ext cx="3010680" cy="276999"/>
          </a:xfrm>
          <a:prstGeom prst="rect">
            <a:avLst/>
          </a:prstGeom>
          <a:noFill/>
        </p:spPr>
        <p:txBody>
          <a:bodyPr wrap="square" rtlCol="0">
            <a:spAutoFit/>
          </a:bodyPr>
          <a:lstStyle/>
          <a:p>
            <a:r>
              <a:rPr kumimoji="1" lang="ja-JP" altLang="en-US" sz="1200" b="1" dirty="0"/>
              <a:t>送迎車（軽自動車あり）</a:t>
            </a:r>
          </a:p>
        </p:txBody>
      </p:sp>
      <p:pic>
        <p:nvPicPr>
          <p:cNvPr id="17" name="図 16">
            <a:extLst>
              <a:ext uri="{FF2B5EF4-FFF2-40B4-BE49-F238E27FC236}">
                <a16:creationId xmlns:a16="http://schemas.microsoft.com/office/drawing/2014/main" id="{0CB40841-EDD7-4F64-838C-34E0AECE44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16" b="10767"/>
          <a:stretch/>
        </p:blipFill>
        <p:spPr>
          <a:xfrm>
            <a:off x="12358995" y="5902784"/>
            <a:ext cx="2235781" cy="1380323"/>
          </a:xfrm>
          <a:prstGeom prst="rect">
            <a:avLst/>
          </a:prstGeom>
        </p:spPr>
      </p:pic>
      <p:cxnSp>
        <p:nvCxnSpPr>
          <p:cNvPr id="22" name="直線コネクタ 21">
            <a:extLst>
              <a:ext uri="{FF2B5EF4-FFF2-40B4-BE49-F238E27FC236}">
                <a16:creationId xmlns:a16="http://schemas.microsoft.com/office/drawing/2014/main" id="{B7ADC06C-A8CD-4EFC-976B-03A954DCA49C}"/>
              </a:ext>
            </a:extLst>
          </p:cNvPr>
          <p:cNvCxnSpPr>
            <a:cxnSpLocks/>
          </p:cNvCxnSpPr>
          <p:nvPr/>
        </p:nvCxnSpPr>
        <p:spPr>
          <a:xfrm>
            <a:off x="96440" y="7548238"/>
            <a:ext cx="15204520" cy="0"/>
          </a:xfrm>
          <a:prstGeom prst="line">
            <a:avLst/>
          </a:prstGeom>
        </p:spPr>
        <p:style>
          <a:lnRef idx="3">
            <a:schemeClr val="accent6"/>
          </a:lnRef>
          <a:fillRef idx="0">
            <a:schemeClr val="accent6"/>
          </a:fillRef>
          <a:effectRef idx="2">
            <a:schemeClr val="accent6"/>
          </a:effectRef>
          <a:fontRef idx="minor">
            <a:schemeClr val="tx1"/>
          </a:fontRef>
        </p:style>
      </p:cxnSp>
      <p:sp>
        <p:nvSpPr>
          <p:cNvPr id="29" name="テキスト ボックス 28">
            <a:extLst>
              <a:ext uri="{FF2B5EF4-FFF2-40B4-BE49-F238E27FC236}">
                <a16:creationId xmlns:a16="http://schemas.microsoft.com/office/drawing/2014/main" id="{FA6EA51D-074F-4C4B-9F2D-657D002CD583}"/>
              </a:ext>
            </a:extLst>
          </p:cNvPr>
          <p:cNvSpPr txBox="1"/>
          <p:nvPr/>
        </p:nvSpPr>
        <p:spPr>
          <a:xfrm>
            <a:off x="3620857" y="5667916"/>
            <a:ext cx="914400" cy="276999"/>
          </a:xfrm>
          <a:prstGeom prst="rect">
            <a:avLst/>
          </a:prstGeom>
          <a:noFill/>
        </p:spPr>
        <p:txBody>
          <a:bodyPr wrap="square" rtlCol="0">
            <a:spAutoFit/>
          </a:bodyPr>
          <a:lstStyle/>
          <a:p>
            <a:r>
              <a:rPr kumimoji="1" lang="ja-JP" altLang="en-US" sz="1200" b="1" dirty="0"/>
              <a:t>フロア</a:t>
            </a:r>
          </a:p>
        </p:txBody>
      </p:sp>
      <p:sp>
        <p:nvSpPr>
          <p:cNvPr id="30" name="テキスト ボックス 29">
            <a:extLst>
              <a:ext uri="{FF2B5EF4-FFF2-40B4-BE49-F238E27FC236}">
                <a16:creationId xmlns:a16="http://schemas.microsoft.com/office/drawing/2014/main" id="{47C0EBAB-19CF-48C1-9594-278F9C97E51A}"/>
              </a:ext>
            </a:extLst>
          </p:cNvPr>
          <p:cNvSpPr txBox="1"/>
          <p:nvPr/>
        </p:nvSpPr>
        <p:spPr>
          <a:xfrm>
            <a:off x="6704165" y="5644603"/>
            <a:ext cx="1255334" cy="276999"/>
          </a:xfrm>
          <a:prstGeom prst="rect">
            <a:avLst/>
          </a:prstGeom>
          <a:noFill/>
        </p:spPr>
        <p:txBody>
          <a:bodyPr wrap="square" rtlCol="0">
            <a:spAutoFit/>
          </a:bodyPr>
          <a:lstStyle/>
          <a:p>
            <a:r>
              <a:rPr kumimoji="1" lang="ja-JP" altLang="en-US" sz="1200" b="1" dirty="0"/>
              <a:t>トイレ</a:t>
            </a:r>
          </a:p>
        </p:txBody>
      </p:sp>
      <p:sp>
        <p:nvSpPr>
          <p:cNvPr id="24" name="テキスト ボックス 23">
            <a:extLst>
              <a:ext uri="{FF2B5EF4-FFF2-40B4-BE49-F238E27FC236}">
                <a16:creationId xmlns:a16="http://schemas.microsoft.com/office/drawing/2014/main" id="{B6B90049-E51B-46C7-A18E-6F2FB909C748}"/>
              </a:ext>
            </a:extLst>
          </p:cNvPr>
          <p:cNvSpPr txBox="1"/>
          <p:nvPr/>
        </p:nvSpPr>
        <p:spPr>
          <a:xfrm>
            <a:off x="1018078" y="5648673"/>
            <a:ext cx="2130684" cy="276999"/>
          </a:xfrm>
          <a:prstGeom prst="rect">
            <a:avLst/>
          </a:prstGeom>
          <a:noFill/>
        </p:spPr>
        <p:txBody>
          <a:bodyPr wrap="square" rtlCol="0">
            <a:spAutoFit/>
          </a:bodyPr>
          <a:lstStyle/>
          <a:p>
            <a:r>
              <a:rPr kumimoji="1" lang="ja-JP" altLang="en-US" sz="1200" b="1" dirty="0"/>
              <a:t>エントランス</a:t>
            </a:r>
          </a:p>
        </p:txBody>
      </p:sp>
      <p:pic>
        <p:nvPicPr>
          <p:cNvPr id="36" name="図 35">
            <a:extLst>
              <a:ext uri="{FF2B5EF4-FFF2-40B4-BE49-F238E27FC236}">
                <a16:creationId xmlns:a16="http://schemas.microsoft.com/office/drawing/2014/main" id="{DD83A32B-9811-416C-9ABD-AA6A16EF9D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525" r="7493"/>
          <a:stretch/>
        </p:blipFill>
        <p:spPr>
          <a:xfrm>
            <a:off x="8262513" y="1294149"/>
            <a:ext cx="1375321" cy="1313418"/>
          </a:xfrm>
          <a:prstGeom prst="rect">
            <a:avLst/>
          </a:prstGeom>
        </p:spPr>
      </p:pic>
      <p:sp>
        <p:nvSpPr>
          <p:cNvPr id="32" name="テキスト ボックス 31">
            <a:extLst>
              <a:ext uri="{FF2B5EF4-FFF2-40B4-BE49-F238E27FC236}">
                <a16:creationId xmlns:a16="http://schemas.microsoft.com/office/drawing/2014/main" id="{AD746A53-131C-4DF1-BD96-96F59AF59986}"/>
              </a:ext>
            </a:extLst>
          </p:cNvPr>
          <p:cNvSpPr txBox="1"/>
          <p:nvPr/>
        </p:nvSpPr>
        <p:spPr>
          <a:xfrm>
            <a:off x="8645681" y="4601110"/>
            <a:ext cx="3965249" cy="261610"/>
          </a:xfrm>
          <a:prstGeom prst="rect">
            <a:avLst/>
          </a:prstGeom>
          <a:noFill/>
        </p:spPr>
        <p:txBody>
          <a:bodyPr wrap="square" rtlCol="0">
            <a:spAutoFit/>
          </a:bodyPr>
          <a:lstStyle/>
          <a:p>
            <a:r>
              <a:rPr kumimoji="1" lang="en-US" altLang="ja-JP" sz="1050" dirty="0"/>
              <a:t>※</a:t>
            </a:r>
            <a:r>
              <a:rPr kumimoji="1" lang="ja-JP" altLang="en-US" sz="1050" dirty="0"/>
              <a:t>その他プログラムについてはお問い合わせください</a:t>
            </a:r>
            <a:endParaRPr kumimoji="1" lang="en-US" altLang="ja-JP" sz="1050" dirty="0"/>
          </a:p>
        </p:txBody>
      </p:sp>
      <p:sp>
        <p:nvSpPr>
          <p:cNvPr id="25" name="テキスト ボックス 24">
            <a:extLst>
              <a:ext uri="{FF2B5EF4-FFF2-40B4-BE49-F238E27FC236}">
                <a16:creationId xmlns:a16="http://schemas.microsoft.com/office/drawing/2014/main" id="{E649F685-4B89-4ED8-99F2-3EEEC1A01C26}"/>
              </a:ext>
            </a:extLst>
          </p:cNvPr>
          <p:cNvSpPr txBox="1"/>
          <p:nvPr/>
        </p:nvSpPr>
        <p:spPr>
          <a:xfrm>
            <a:off x="5151575" y="4156032"/>
            <a:ext cx="2180257" cy="769441"/>
          </a:xfrm>
          <a:prstGeom prst="rect">
            <a:avLst/>
          </a:prstGeom>
          <a:noFill/>
        </p:spPr>
        <p:txBody>
          <a:bodyPr wrap="square" rtlCol="0">
            <a:spAutoFit/>
          </a:bodyPr>
          <a:lstStyle/>
          <a:p>
            <a:r>
              <a:rPr kumimoji="1" lang="ja-JP" altLang="en-US" sz="1100" dirty="0"/>
              <a:t>≪トルトによる歩行診断≫</a:t>
            </a:r>
            <a:endParaRPr kumimoji="1" lang="en-US" altLang="ja-JP" sz="1100" dirty="0"/>
          </a:p>
          <a:p>
            <a:r>
              <a:rPr kumimoji="1" lang="en-US" altLang="ja-JP" sz="1100" dirty="0"/>
              <a:t>AI</a:t>
            </a:r>
            <a:r>
              <a:rPr kumimoji="1" lang="ja-JP" altLang="en-US" sz="1100" dirty="0"/>
              <a:t>による歩行分析で</a:t>
            </a:r>
            <a:r>
              <a:rPr kumimoji="1" lang="en-US" altLang="ja-JP" sz="1100" dirty="0"/>
              <a:t>ADL</a:t>
            </a:r>
            <a:r>
              <a:rPr kumimoji="1" lang="ja-JP" altLang="en-US" sz="1100" dirty="0"/>
              <a:t>向上に</a:t>
            </a:r>
            <a:endParaRPr kumimoji="1" lang="en-US" altLang="ja-JP" sz="1100" dirty="0"/>
          </a:p>
          <a:p>
            <a:r>
              <a:rPr kumimoji="1" lang="ja-JP" altLang="en-US" sz="1100" dirty="0"/>
              <a:t>活用しています！その他</a:t>
            </a:r>
            <a:endParaRPr kumimoji="1" lang="en-US" altLang="ja-JP" sz="1100" dirty="0"/>
          </a:p>
          <a:p>
            <a:r>
              <a:rPr kumimoji="1" lang="ja-JP" altLang="en-US" sz="1100" dirty="0"/>
              <a:t>体操プログラムあります！</a:t>
            </a:r>
          </a:p>
        </p:txBody>
      </p:sp>
      <p:pic>
        <p:nvPicPr>
          <p:cNvPr id="44" name="図 43">
            <a:extLst>
              <a:ext uri="{FF2B5EF4-FFF2-40B4-BE49-F238E27FC236}">
                <a16:creationId xmlns:a16="http://schemas.microsoft.com/office/drawing/2014/main" id="{F94DBAEF-F7BC-4A0F-8F6A-1C74B63B87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5278">
            <a:off x="6864174" y="4464611"/>
            <a:ext cx="508964" cy="495914"/>
          </a:xfrm>
          <a:prstGeom prst="rect">
            <a:avLst/>
          </a:prstGeom>
        </p:spPr>
      </p:pic>
      <p:sp>
        <p:nvSpPr>
          <p:cNvPr id="11" name="テキスト ボックス 10">
            <a:extLst>
              <a:ext uri="{FF2B5EF4-FFF2-40B4-BE49-F238E27FC236}">
                <a16:creationId xmlns:a16="http://schemas.microsoft.com/office/drawing/2014/main" id="{6EEDCCBB-1153-44E6-A401-08EAEB2F4530}"/>
              </a:ext>
            </a:extLst>
          </p:cNvPr>
          <p:cNvSpPr txBox="1"/>
          <p:nvPr/>
        </p:nvSpPr>
        <p:spPr>
          <a:xfrm>
            <a:off x="388952" y="135092"/>
            <a:ext cx="3868868" cy="400110"/>
          </a:xfrm>
          <a:prstGeom prst="rect">
            <a:avLst/>
          </a:prstGeom>
          <a:noFill/>
        </p:spPr>
        <p:txBody>
          <a:bodyPr wrap="square" rtlCol="0">
            <a:spAutoFit/>
          </a:bodyPr>
          <a:lstStyle/>
          <a:p>
            <a:r>
              <a:rPr kumimoji="1" lang="ja-JP" altLang="en-US" sz="2000" b="1" dirty="0">
                <a:latin typeface="+mj-ea"/>
                <a:ea typeface="+mj-ea"/>
              </a:rPr>
              <a:t>　事業所のご紹介</a:t>
            </a:r>
            <a:endParaRPr kumimoji="1" lang="ja-JP" altLang="en-US" b="1" dirty="0">
              <a:latin typeface="+mj-ea"/>
              <a:ea typeface="+mj-ea"/>
            </a:endParaRPr>
          </a:p>
        </p:txBody>
      </p:sp>
      <p:pic>
        <p:nvPicPr>
          <p:cNvPr id="41" name="図 40">
            <a:extLst>
              <a:ext uri="{FF2B5EF4-FFF2-40B4-BE49-F238E27FC236}">
                <a16:creationId xmlns:a16="http://schemas.microsoft.com/office/drawing/2014/main" id="{8E956C5E-B50F-4634-9F03-4319ADC573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3263" y="2942390"/>
            <a:ext cx="1744869" cy="1920330"/>
          </a:xfrm>
          <a:prstGeom prst="rect">
            <a:avLst/>
          </a:prstGeom>
        </p:spPr>
      </p:pic>
      <p:pic>
        <p:nvPicPr>
          <p:cNvPr id="45" name="図 44">
            <a:extLst>
              <a:ext uri="{FF2B5EF4-FFF2-40B4-BE49-F238E27FC236}">
                <a16:creationId xmlns:a16="http://schemas.microsoft.com/office/drawing/2014/main" id="{D8F75453-846F-4D46-819E-9855BAC9B9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7785" y="4519835"/>
            <a:ext cx="407896" cy="472562"/>
          </a:xfrm>
          <a:prstGeom prst="rect">
            <a:avLst/>
          </a:prstGeom>
        </p:spPr>
      </p:pic>
      <p:sp>
        <p:nvSpPr>
          <p:cNvPr id="49" name="テキスト ボックス 48">
            <a:extLst>
              <a:ext uri="{FF2B5EF4-FFF2-40B4-BE49-F238E27FC236}">
                <a16:creationId xmlns:a16="http://schemas.microsoft.com/office/drawing/2014/main" id="{C8B90983-0644-4262-B39A-87F6486276C1}"/>
              </a:ext>
            </a:extLst>
          </p:cNvPr>
          <p:cNvSpPr txBox="1"/>
          <p:nvPr/>
        </p:nvSpPr>
        <p:spPr>
          <a:xfrm>
            <a:off x="8190240" y="2627946"/>
            <a:ext cx="1333265" cy="430887"/>
          </a:xfrm>
          <a:prstGeom prst="rect">
            <a:avLst/>
          </a:prstGeom>
          <a:noFill/>
        </p:spPr>
        <p:txBody>
          <a:bodyPr wrap="square" rtlCol="0">
            <a:spAutoFit/>
          </a:bodyPr>
          <a:lstStyle/>
          <a:p>
            <a:r>
              <a:rPr kumimoji="1" lang="ja-JP" altLang="en-US" sz="1100" dirty="0"/>
              <a:t>来所後のバイタル測定</a:t>
            </a:r>
          </a:p>
        </p:txBody>
      </p:sp>
      <p:sp>
        <p:nvSpPr>
          <p:cNvPr id="51" name="テキスト ボックス 50">
            <a:extLst>
              <a:ext uri="{FF2B5EF4-FFF2-40B4-BE49-F238E27FC236}">
                <a16:creationId xmlns:a16="http://schemas.microsoft.com/office/drawing/2014/main" id="{C88386A6-AE6B-4F38-9A25-1D44CE9E0FA3}"/>
              </a:ext>
            </a:extLst>
          </p:cNvPr>
          <p:cNvSpPr txBox="1"/>
          <p:nvPr/>
        </p:nvSpPr>
        <p:spPr>
          <a:xfrm>
            <a:off x="8173627" y="859167"/>
            <a:ext cx="652795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cs typeface="+mn-cs"/>
              </a:rPr>
              <a:t>健康チェック･入浴･食事･体操･趣味活動などをご提供しています！</a:t>
            </a:r>
            <a:endParaRPr kumimoji="1" lang="ja-JP" altLang="en-US" sz="2400" b="1" dirty="0">
              <a:latin typeface="+mn-ea"/>
            </a:endParaRPr>
          </a:p>
        </p:txBody>
      </p:sp>
      <p:sp>
        <p:nvSpPr>
          <p:cNvPr id="52" name="テキスト ボックス 51">
            <a:extLst>
              <a:ext uri="{FF2B5EF4-FFF2-40B4-BE49-F238E27FC236}">
                <a16:creationId xmlns:a16="http://schemas.microsoft.com/office/drawing/2014/main" id="{8BB0B1DA-2A54-45A3-BEAC-6589249D0244}"/>
              </a:ext>
            </a:extLst>
          </p:cNvPr>
          <p:cNvSpPr txBox="1"/>
          <p:nvPr/>
        </p:nvSpPr>
        <p:spPr>
          <a:xfrm>
            <a:off x="9795417" y="2679506"/>
            <a:ext cx="2484155" cy="261610"/>
          </a:xfrm>
          <a:prstGeom prst="rect">
            <a:avLst/>
          </a:prstGeom>
          <a:noFill/>
        </p:spPr>
        <p:txBody>
          <a:bodyPr wrap="square" rtlCol="0">
            <a:spAutoFit/>
          </a:bodyPr>
          <a:lstStyle/>
          <a:p>
            <a:r>
              <a:rPr kumimoji="1" lang="ja-JP" altLang="en-US" sz="1100" dirty="0"/>
              <a:t>毎日体操しています！</a:t>
            </a:r>
            <a:endParaRPr kumimoji="1" lang="en-US" altLang="ja-JP" sz="1100" dirty="0"/>
          </a:p>
        </p:txBody>
      </p:sp>
      <p:pic>
        <p:nvPicPr>
          <p:cNvPr id="56" name="図 55">
            <a:extLst>
              <a:ext uri="{FF2B5EF4-FFF2-40B4-BE49-F238E27FC236}">
                <a16:creationId xmlns:a16="http://schemas.microsoft.com/office/drawing/2014/main" id="{19635F96-1E06-4564-9872-1609041292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58888" y="770266"/>
            <a:ext cx="364728" cy="419437"/>
          </a:xfrm>
          <a:prstGeom prst="rect">
            <a:avLst/>
          </a:prstGeom>
        </p:spPr>
      </p:pic>
      <p:pic>
        <p:nvPicPr>
          <p:cNvPr id="18" name="図 17">
            <a:extLst>
              <a:ext uri="{FF2B5EF4-FFF2-40B4-BE49-F238E27FC236}">
                <a16:creationId xmlns:a16="http://schemas.microsoft.com/office/drawing/2014/main" id="{C600E745-85B8-497F-9B0B-2BF8AA7CA3D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270"/>
          <a:stretch/>
        </p:blipFill>
        <p:spPr>
          <a:xfrm>
            <a:off x="5262450" y="2955391"/>
            <a:ext cx="1956338" cy="1226395"/>
          </a:xfrm>
          <a:prstGeom prst="rect">
            <a:avLst/>
          </a:prstGeom>
        </p:spPr>
      </p:pic>
      <p:pic>
        <p:nvPicPr>
          <p:cNvPr id="48" name="図 47">
            <a:extLst>
              <a:ext uri="{FF2B5EF4-FFF2-40B4-BE49-F238E27FC236}">
                <a16:creationId xmlns:a16="http://schemas.microsoft.com/office/drawing/2014/main" id="{C5AE24EA-861E-4D2B-A020-B471B98E6B4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69690" y="2914331"/>
            <a:ext cx="1501319" cy="2001433"/>
          </a:xfrm>
          <a:prstGeom prst="rect">
            <a:avLst/>
          </a:prstGeom>
        </p:spPr>
      </p:pic>
      <p:pic>
        <p:nvPicPr>
          <p:cNvPr id="53" name="図 52">
            <a:extLst>
              <a:ext uri="{FF2B5EF4-FFF2-40B4-BE49-F238E27FC236}">
                <a16:creationId xmlns:a16="http://schemas.microsoft.com/office/drawing/2014/main" id="{CC273866-4A68-4D1A-A8D2-E72E0503080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529" t="3421" r="2821" b="2931"/>
          <a:stretch/>
        </p:blipFill>
        <p:spPr>
          <a:xfrm>
            <a:off x="633037" y="2914331"/>
            <a:ext cx="1439387" cy="1919161"/>
          </a:xfrm>
          <a:prstGeom prst="rect">
            <a:avLst/>
          </a:prstGeom>
        </p:spPr>
      </p:pic>
      <p:pic>
        <p:nvPicPr>
          <p:cNvPr id="9" name="図 8">
            <a:extLst>
              <a:ext uri="{FF2B5EF4-FFF2-40B4-BE49-F238E27FC236}">
                <a16:creationId xmlns:a16="http://schemas.microsoft.com/office/drawing/2014/main" id="{E5785318-42A4-44B3-9104-E1EAB9EB068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16" t="8667" r="12973" b="6345"/>
          <a:stretch/>
        </p:blipFill>
        <p:spPr>
          <a:xfrm rot="5400000">
            <a:off x="13323429" y="3391652"/>
            <a:ext cx="1578514" cy="1186362"/>
          </a:xfrm>
          <a:prstGeom prst="rect">
            <a:avLst/>
          </a:prstGeom>
        </p:spPr>
      </p:pic>
      <p:pic>
        <p:nvPicPr>
          <p:cNvPr id="34" name="図 33">
            <a:extLst>
              <a:ext uri="{FF2B5EF4-FFF2-40B4-BE49-F238E27FC236}">
                <a16:creationId xmlns:a16="http://schemas.microsoft.com/office/drawing/2014/main" id="{097BC1AD-EA37-4F22-ABC2-768AE51856F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26826"/>
          <a:stretch/>
        </p:blipFill>
        <p:spPr>
          <a:xfrm flipH="1">
            <a:off x="13474817" y="1299320"/>
            <a:ext cx="1251772" cy="1283005"/>
          </a:xfrm>
          <a:prstGeom prst="rect">
            <a:avLst/>
          </a:prstGeom>
        </p:spPr>
      </p:pic>
      <p:pic>
        <p:nvPicPr>
          <p:cNvPr id="38" name="図 37">
            <a:extLst>
              <a:ext uri="{FF2B5EF4-FFF2-40B4-BE49-F238E27FC236}">
                <a16:creationId xmlns:a16="http://schemas.microsoft.com/office/drawing/2014/main" id="{8E009105-3FE8-4D93-95BE-F7FED802897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17027" y="1308565"/>
            <a:ext cx="1721960" cy="1291470"/>
          </a:xfrm>
          <a:prstGeom prst="rect">
            <a:avLst/>
          </a:prstGeom>
        </p:spPr>
      </p:pic>
      <p:pic>
        <p:nvPicPr>
          <p:cNvPr id="42" name="図 41">
            <a:extLst>
              <a:ext uri="{FF2B5EF4-FFF2-40B4-BE49-F238E27FC236}">
                <a16:creationId xmlns:a16="http://schemas.microsoft.com/office/drawing/2014/main" id="{C889C074-35C7-4342-9F61-AF580FD2869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7907" t="5408" r="63279" b="61121"/>
          <a:stretch/>
        </p:blipFill>
        <p:spPr>
          <a:xfrm rot="5400000">
            <a:off x="13945335" y="3979406"/>
            <a:ext cx="906504" cy="789787"/>
          </a:xfrm>
          <a:prstGeom prst="ellipse">
            <a:avLst/>
          </a:prstGeom>
          <a:ln>
            <a:noFill/>
          </a:ln>
          <a:effectLst>
            <a:softEdge rad="112500"/>
          </a:effectLst>
        </p:spPr>
      </p:pic>
      <p:pic>
        <p:nvPicPr>
          <p:cNvPr id="55" name="図 54">
            <a:extLst>
              <a:ext uri="{FF2B5EF4-FFF2-40B4-BE49-F238E27FC236}">
                <a16:creationId xmlns:a16="http://schemas.microsoft.com/office/drawing/2014/main" id="{81164AF3-796A-4A87-8A45-DA757D2DFDC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6089"/>
          <a:stretch/>
        </p:blipFill>
        <p:spPr>
          <a:xfrm rot="5400000">
            <a:off x="11952299" y="3428928"/>
            <a:ext cx="1578514" cy="1111806"/>
          </a:xfrm>
          <a:prstGeom prst="rect">
            <a:avLst/>
          </a:prstGeom>
        </p:spPr>
      </p:pic>
      <p:sp>
        <p:nvSpPr>
          <p:cNvPr id="59" name="テキスト ボックス 58">
            <a:extLst>
              <a:ext uri="{FF2B5EF4-FFF2-40B4-BE49-F238E27FC236}">
                <a16:creationId xmlns:a16="http://schemas.microsoft.com/office/drawing/2014/main" id="{6AA6B26E-E83E-4E10-82B0-3B4968B3839B}"/>
              </a:ext>
            </a:extLst>
          </p:cNvPr>
          <p:cNvSpPr txBox="1"/>
          <p:nvPr/>
        </p:nvSpPr>
        <p:spPr>
          <a:xfrm>
            <a:off x="13489050" y="2592849"/>
            <a:ext cx="1865480" cy="430887"/>
          </a:xfrm>
          <a:prstGeom prst="rect">
            <a:avLst/>
          </a:prstGeom>
          <a:noFill/>
        </p:spPr>
        <p:txBody>
          <a:bodyPr wrap="square" rtlCol="0">
            <a:spAutoFit/>
          </a:bodyPr>
          <a:lstStyle/>
          <a:p>
            <a:r>
              <a:rPr kumimoji="1" lang="ja-JP" altLang="en-US" sz="1100" dirty="0">
                <a:latin typeface="+mj-ea"/>
                <a:ea typeface="+mj-ea"/>
              </a:rPr>
              <a:t>イベント食</a:t>
            </a:r>
            <a:endParaRPr kumimoji="1" lang="en-US" altLang="ja-JP" sz="1100" dirty="0">
              <a:latin typeface="+mj-ea"/>
              <a:ea typeface="+mj-ea"/>
            </a:endParaRPr>
          </a:p>
          <a:p>
            <a:r>
              <a:rPr kumimoji="1" lang="ja-JP" altLang="en-US" sz="1100" dirty="0">
                <a:latin typeface="+mj-ea"/>
                <a:ea typeface="+mj-ea"/>
              </a:rPr>
              <a:t>天すけの天丼</a:t>
            </a:r>
          </a:p>
        </p:txBody>
      </p:sp>
      <p:sp>
        <p:nvSpPr>
          <p:cNvPr id="60" name="テキスト ボックス 59">
            <a:extLst>
              <a:ext uri="{FF2B5EF4-FFF2-40B4-BE49-F238E27FC236}">
                <a16:creationId xmlns:a16="http://schemas.microsoft.com/office/drawing/2014/main" id="{5CCE94ED-5195-47D4-9715-47B278A5E8CE}"/>
              </a:ext>
            </a:extLst>
          </p:cNvPr>
          <p:cNvSpPr txBox="1"/>
          <p:nvPr/>
        </p:nvSpPr>
        <p:spPr>
          <a:xfrm>
            <a:off x="8287147" y="3526970"/>
            <a:ext cx="3675655" cy="861774"/>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kumimoji="1" lang="ja-JP" altLang="en-US" sz="1400" dirty="0">
                <a:solidFill>
                  <a:schemeClr val="tx1"/>
                </a:solidFill>
                <a:latin typeface="+mn-ea"/>
              </a:rPr>
              <a:t>令和</a:t>
            </a:r>
            <a:r>
              <a:rPr kumimoji="1" lang="en-US" altLang="ja-JP" sz="1400" dirty="0">
                <a:solidFill>
                  <a:schemeClr val="tx1"/>
                </a:solidFill>
                <a:latin typeface="+mn-ea"/>
              </a:rPr>
              <a:t>5</a:t>
            </a:r>
            <a:r>
              <a:rPr kumimoji="1" lang="ja-JP" altLang="en-US" sz="1400" dirty="0">
                <a:solidFill>
                  <a:schemeClr val="tx1"/>
                </a:solidFill>
                <a:latin typeface="+mn-ea"/>
              </a:rPr>
              <a:t>年</a:t>
            </a:r>
            <a:r>
              <a:rPr kumimoji="1" lang="en-US" altLang="ja-JP" sz="1400" dirty="0">
                <a:solidFill>
                  <a:schemeClr val="tx1"/>
                </a:solidFill>
                <a:latin typeface="+mn-ea"/>
              </a:rPr>
              <a:t>4</a:t>
            </a:r>
            <a:r>
              <a:rPr kumimoji="1" lang="ja-JP" altLang="en-US" sz="1400" dirty="0">
                <a:solidFill>
                  <a:schemeClr val="tx1"/>
                </a:solidFill>
                <a:latin typeface="+mn-ea"/>
              </a:rPr>
              <a:t>月より外出イベント復活！</a:t>
            </a:r>
            <a:endParaRPr lang="en-US" altLang="ja-JP" b="1" dirty="0">
              <a:solidFill>
                <a:schemeClr val="tx1"/>
              </a:solidFill>
              <a:effectLst/>
              <a:latin typeface="+mn-ea"/>
              <a:cs typeface="Times New Roman" panose="02020603050405020304" pitchFamily="18" charset="0"/>
            </a:endParaRPr>
          </a:p>
          <a:p>
            <a:r>
              <a:rPr lang="ja-JP" altLang="en-US" b="1" dirty="0">
                <a:solidFill>
                  <a:schemeClr val="tx1"/>
                </a:solidFill>
                <a:latin typeface="+mn-ea"/>
                <a:cs typeface="Times New Roman" panose="02020603050405020304" pitchFamily="18" charset="0"/>
              </a:rPr>
              <a:t>第一弾</a:t>
            </a:r>
            <a:r>
              <a:rPr lang="en-US" altLang="ja-JP" b="1" dirty="0">
                <a:solidFill>
                  <a:schemeClr val="tx1"/>
                </a:solidFill>
                <a:latin typeface="+mn-ea"/>
                <a:cs typeface="Times New Roman" panose="02020603050405020304" pitchFamily="18" charset="0"/>
              </a:rPr>
              <a:t>『</a:t>
            </a:r>
            <a:r>
              <a:rPr lang="ja-JP" altLang="ja-JP" b="1" dirty="0">
                <a:solidFill>
                  <a:schemeClr val="tx1"/>
                </a:solidFill>
                <a:effectLst/>
                <a:latin typeface="+mn-ea"/>
                <a:cs typeface="Times New Roman" panose="02020603050405020304" pitchFamily="18" charset="0"/>
              </a:rPr>
              <a:t>総合ケアコミュニティ・</a:t>
            </a:r>
            <a:endParaRPr lang="en-US" altLang="ja-JP" b="1" dirty="0">
              <a:solidFill>
                <a:schemeClr val="tx1"/>
              </a:solidFill>
              <a:effectLst/>
              <a:latin typeface="+mn-ea"/>
              <a:cs typeface="Times New Roman" panose="02020603050405020304" pitchFamily="18" charset="0"/>
            </a:endParaRPr>
          </a:p>
          <a:p>
            <a:r>
              <a:rPr lang="ja-JP" altLang="ja-JP" b="1" dirty="0">
                <a:solidFill>
                  <a:schemeClr val="tx1"/>
                </a:solidFill>
                <a:effectLst/>
                <a:latin typeface="+mn-ea"/>
                <a:cs typeface="Times New Roman" panose="02020603050405020304" pitchFamily="18" charset="0"/>
              </a:rPr>
              <a:t>せせらぎカフェ外出</a:t>
            </a:r>
            <a:r>
              <a:rPr lang="en-US" altLang="ja-JP" b="1" dirty="0">
                <a:solidFill>
                  <a:schemeClr val="tx1"/>
                </a:solidFill>
                <a:effectLst/>
                <a:latin typeface="+mn-ea"/>
                <a:cs typeface="Times New Roman" panose="02020603050405020304" pitchFamily="18" charset="0"/>
              </a:rPr>
              <a:t>』</a:t>
            </a:r>
            <a:endParaRPr kumimoji="1" lang="en-US" altLang="ja-JP" dirty="0">
              <a:solidFill>
                <a:schemeClr val="tx1"/>
              </a:solidFill>
              <a:latin typeface="+mn-ea"/>
            </a:endParaRPr>
          </a:p>
        </p:txBody>
      </p:sp>
      <p:sp>
        <p:nvSpPr>
          <p:cNvPr id="62" name="テキスト ボックス 61">
            <a:extLst>
              <a:ext uri="{FF2B5EF4-FFF2-40B4-BE49-F238E27FC236}">
                <a16:creationId xmlns:a16="http://schemas.microsoft.com/office/drawing/2014/main" id="{8AA76E5C-9293-4FA6-9CD5-BE247FFDF368}"/>
              </a:ext>
            </a:extLst>
          </p:cNvPr>
          <p:cNvSpPr txBox="1"/>
          <p:nvPr/>
        </p:nvSpPr>
        <p:spPr>
          <a:xfrm>
            <a:off x="11491502" y="2623794"/>
            <a:ext cx="1814258" cy="430887"/>
          </a:xfrm>
          <a:prstGeom prst="rect">
            <a:avLst/>
          </a:prstGeom>
          <a:noFill/>
        </p:spPr>
        <p:txBody>
          <a:bodyPr wrap="square">
            <a:spAutoFit/>
          </a:bodyPr>
          <a:lstStyle/>
          <a:p>
            <a:r>
              <a:rPr lang="ja-JP" altLang="en-US" sz="1100" dirty="0">
                <a:effectLst/>
                <a:latin typeface="+mn-ea"/>
                <a:cs typeface="Times New Roman" panose="02020603050405020304" pitchFamily="18" charset="0"/>
              </a:rPr>
              <a:t>趣味活動</a:t>
            </a:r>
            <a:endParaRPr lang="en-US" altLang="ja-JP" sz="1100" dirty="0">
              <a:effectLst/>
              <a:latin typeface="+mn-ea"/>
              <a:cs typeface="Times New Roman" panose="02020603050405020304" pitchFamily="18" charset="0"/>
            </a:endParaRPr>
          </a:p>
          <a:p>
            <a:r>
              <a:rPr lang="ja-JP" altLang="en-US" sz="1100" dirty="0">
                <a:effectLst/>
                <a:latin typeface="+mn-ea"/>
                <a:cs typeface="Times New Roman" panose="02020603050405020304" pitchFamily="18" charset="0"/>
              </a:rPr>
              <a:t>フラワーアレンジメント</a:t>
            </a:r>
            <a:endParaRPr lang="ja-JP" altLang="en-US" sz="1100" dirty="0">
              <a:latin typeface="+mn-ea"/>
            </a:endParaRPr>
          </a:p>
        </p:txBody>
      </p:sp>
      <p:pic>
        <p:nvPicPr>
          <p:cNvPr id="66" name="図 65">
            <a:extLst>
              <a:ext uri="{FF2B5EF4-FFF2-40B4-BE49-F238E27FC236}">
                <a16:creationId xmlns:a16="http://schemas.microsoft.com/office/drawing/2014/main" id="{89AEDED4-EBF6-4768-80FD-F9A60F8A3DF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8682" y="5904919"/>
            <a:ext cx="1834739" cy="1376054"/>
          </a:xfrm>
          <a:prstGeom prst="rect">
            <a:avLst/>
          </a:prstGeom>
        </p:spPr>
      </p:pic>
      <p:grpSp>
        <p:nvGrpSpPr>
          <p:cNvPr id="4" name="グループ化 3">
            <a:extLst>
              <a:ext uri="{FF2B5EF4-FFF2-40B4-BE49-F238E27FC236}">
                <a16:creationId xmlns:a16="http://schemas.microsoft.com/office/drawing/2014/main" id="{CD5BACE3-87BC-423F-BD8D-AB4C12B7FA0C}"/>
              </a:ext>
            </a:extLst>
          </p:cNvPr>
          <p:cNvGrpSpPr/>
          <p:nvPr/>
        </p:nvGrpSpPr>
        <p:grpSpPr>
          <a:xfrm>
            <a:off x="9294140" y="5918613"/>
            <a:ext cx="2562623" cy="1406966"/>
            <a:chOff x="6909228" y="5893990"/>
            <a:chExt cx="2562623" cy="1406966"/>
          </a:xfrm>
        </p:grpSpPr>
        <p:pic>
          <p:nvPicPr>
            <p:cNvPr id="68" name="図 67">
              <a:extLst>
                <a:ext uri="{FF2B5EF4-FFF2-40B4-BE49-F238E27FC236}">
                  <a16:creationId xmlns:a16="http://schemas.microsoft.com/office/drawing/2014/main" id="{36159AF7-1A7A-4560-968A-72D35D3D0E5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b="30447"/>
            <a:stretch/>
          </p:blipFill>
          <p:spPr>
            <a:xfrm>
              <a:off x="6909228" y="5893990"/>
              <a:ext cx="1507398" cy="1397911"/>
            </a:xfrm>
            <a:prstGeom prst="rect">
              <a:avLst/>
            </a:prstGeom>
          </p:spPr>
        </p:pic>
        <p:pic>
          <p:nvPicPr>
            <p:cNvPr id="70" name="図 69">
              <a:extLst>
                <a:ext uri="{FF2B5EF4-FFF2-40B4-BE49-F238E27FC236}">
                  <a16:creationId xmlns:a16="http://schemas.microsoft.com/office/drawing/2014/main" id="{FF9E8610-9E6C-4999-AE6D-90908BA017D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16626" y="5893990"/>
              <a:ext cx="1055225" cy="1406966"/>
            </a:xfrm>
            <a:prstGeom prst="rect">
              <a:avLst/>
            </a:prstGeom>
          </p:spPr>
        </p:pic>
      </p:grpSp>
      <p:sp>
        <p:nvSpPr>
          <p:cNvPr id="71" name="テキスト ボックス 70">
            <a:extLst>
              <a:ext uri="{FF2B5EF4-FFF2-40B4-BE49-F238E27FC236}">
                <a16:creationId xmlns:a16="http://schemas.microsoft.com/office/drawing/2014/main" id="{5DE84246-8CA6-4058-84D6-690A1F28F9E7}"/>
              </a:ext>
            </a:extLst>
          </p:cNvPr>
          <p:cNvSpPr txBox="1"/>
          <p:nvPr/>
        </p:nvSpPr>
        <p:spPr>
          <a:xfrm>
            <a:off x="7970000" y="114540"/>
            <a:ext cx="3868868" cy="400110"/>
          </a:xfrm>
          <a:prstGeom prst="rect">
            <a:avLst/>
          </a:prstGeom>
          <a:noFill/>
        </p:spPr>
        <p:txBody>
          <a:bodyPr wrap="square" rtlCol="0">
            <a:spAutoFit/>
          </a:bodyPr>
          <a:lstStyle/>
          <a:p>
            <a:r>
              <a:rPr kumimoji="1" lang="ja-JP" altLang="en-US" sz="2000" b="1" dirty="0">
                <a:latin typeface="+mj-ea"/>
                <a:ea typeface="+mj-ea"/>
              </a:rPr>
              <a:t>　プログラムのご紹介</a:t>
            </a:r>
            <a:endParaRPr kumimoji="1" lang="ja-JP" altLang="en-US" b="1" dirty="0">
              <a:latin typeface="+mj-ea"/>
              <a:ea typeface="+mj-ea"/>
            </a:endParaRPr>
          </a:p>
        </p:txBody>
      </p:sp>
      <p:grpSp>
        <p:nvGrpSpPr>
          <p:cNvPr id="20" name="グループ化 19">
            <a:extLst>
              <a:ext uri="{FF2B5EF4-FFF2-40B4-BE49-F238E27FC236}">
                <a16:creationId xmlns:a16="http://schemas.microsoft.com/office/drawing/2014/main" id="{7BE7A5DE-E60D-4793-894B-C0D07D4E4B48}"/>
              </a:ext>
            </a:extLst>
          </p:cNvPr>
          <p:cNvGrpSpPr/>
          <p:nvPr/>
        </p:nvGrpSpPr>
        <p:grpSpPr>
          <a:xfrm>
            <a:off x="5446120" y="5904919"/>
            <a:ext cx="3273658" cy="1405205"/>
            <a:chOff x="5446120" y="5904919"/>
            <a:chExt cx="3273658" cy="1405205"/>
          </a:xfrm>
        </p:grpSpPr>
        <p:pic>
          <p:nvPicPr>
            <p:cNvPr id="7" name="図 6">
              <a:extLst>
                <a:ext uri="{FF2B5EF4-FFF2-40B4-BE49-F238E27FC236}">
                  <a16:creationId xmlns:a16="http://schemas.microsoft.com/office/drawing/2014/main" id="{B8CC1193-3FC7-4601-870B-14CF85FC009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46120" y="5910940"/>
              <a:ext cx="1865579" cy="1399184"/>
            </a:xfrm>
            <a:prstGeom prst="rect">
              <a:avLst/>
            </a:prstGeom>
          </p:spPr>
        </p:pic>
        <p:pic>
          <p:nvPicPr>
            <p:cNvPr id="10" name="図 9">
              <a:extLst>
                <a:ext uri="{FF2B5EF4-FFF2-40B4-BE49-F238E27FC236}">
                  <a16:creationId xmlns:a16="http://schemas.microsoft.com/office/drawing/2014/main" id="{5BD3A9E8-C724-4C62-B86B-6C1DBD7BA54F}"/>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7239" b="2750"/>
            <a:stretch/>
          </p:blipFill>
          <p:spPr>
            <a:xfrm>
              <a:off x="7317955" y="5904919"/>
              <a:ext cx="1401823" cy="1405205"/>
            </a:xfrm>
            <a:prstGeom prst="rect">
              <a:avLst/>
            </a:prstGeom>
          </p:spPr>
        </p:pic>
      </p:grpSp>
      <p:pic>
        <p:nvPicPr>
          <p:cNvPr id="16" name="図 15">
            <a:extLst>
              <a:ext uri="{FF2B5EF4-FFF2-40B4-BE49-F238E27FC236}">
                <a16:creationId xmlns:a16="http://schemas.microsoft.com/office/drawing/2014/main" id="{451FCDC2-9143-414A-8188-161027AB9892}"/>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723"/>
          <a:stretch/>
        </p:blipFill>
        <p:spPr>
          <a:xfrm>
            <a:off x="3074640" y="5934069"/>
            <a:ext cx="1693048" cy="1376055"/>
          </a:xfrm>
          <a:prstGeom prst="rect">
            <a:avLst/>
          </a:prstGeom>
        </p:spPr>
      </p:pic>
      <p:pic>
        <p:nvPicPr>
          <p:cNvPr id="23" name="図 22">
            <a:extLst>
              <a:ext uri="{FF2B5EF4-FFF2-40B4-BE49-F238E27FC236}">
                <a16:creationId xmlns:a16="http://schemas.microsoft.com/office/drawing/2014/main" id="{C950CC80-543C-4E75-874F-D29FE1D709F0}"/>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24435"/>
          <a:stretch/>
        </p:blipFill>
        <p:spPr>
          <a:xfrm>
            <a:off x="9923982" y="1294149"/>
            <a:ext cx="1201603" cy="1327784"/>
          </a:xfrm>
          <a:prstGeom prst="rect">
            <a:avLst/>
          </a:prstGeom>
        </p:spPr>
      </p:pic>
    </p:spTree>
    <p:extLst>
      <p:ext uri="{BB962C8B-B14F-4D97-AF65-F5344CB8AC3E}">
        <p14:creationId xmlns:p14="http://schemas.microsoft.com/office/powerpoint/2010/main" val="439285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2058</TotalTime>
  <Words>414</Words>
  <Application>Microsoft Office PowerPoint</Application>
  <PresentationFormat>ユーザー設定</PresentationFormat>
  <Paragraphs>63</Paragraphs>
  <Slides>2</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0" baseType="lpstr">
      <vt:lpstr>minmoji</vt:lpstr>
      <vt:lpstr>游ゴシック</vt:lpstr>
      <vt:lpstr>游ゴシック Light</vt:lpstr>
      <vt:lpstr>Arial</vt:lpstr>
      <vt:lpstr>Calibri</vt:lpstr>
      <vt:lpstr>Calibri Light</vt:lpstr>
      <vt:lpstr>Office テーマ</vt:lpstr>
      <vt:lpstr>Worksheet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miya-d019</dc:creator>
  <cp:lastModifiedBy>kou-102</cp:lastModifiedBy>
  <cp:revision>123</cp:revision>
  <cp:lastPrinted>2023-05-09T03:25:10Z</cp:lastPrinted>
  <dcterms:created xsi:type="dcterms:W3CDTF">2021-03-03T07:40:46Z</dcterms:created>
  <dcterms:modified xsi:type="dcterms:W3CDTF">2023-10-23T04:56:03Z</dcterms:modified>
</cp:coreProperties>
</file>